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7" r:id="rId2"/>
    <p:sldId id="256" r:id="rId3"/>
    <p:sldId id="258" r:id="rId4"/>
    <p:sldId id="328" r:id="rId5"/>
    <p:sldId id="863" r:id="rId6"/>
    <p:sldId id="314" r:id="rId7"/>
    <p:sldId id="868" r:id="rId8"/>
    <p:sldId id="869" r:id="rId9"/>
    <p:sldId id="567" r:id="rId10"/>
    <p:sldId id="490" r:id="rId11"/>
    <p:sldId id="536" r:id="rId12"/>
    <p:sldId id="537" r:id="rId13"/>
    <p:sldId id="864" r:id="rId14"/>
    <p:sldId id="865" r:id="rId15"/>
    <p:sldId id="866" r:id="rId16"/>
    <p:sldId id="331" r:id="rId17"/>
    <p:sldId id="867" r:id="rId18"/>
    <p:sldId id="535" r:id="rId19"/>
    <p:sldId id="566" r:id="rId20"/>
    <p:sldId id="343" r:id="rId21"/>
    <p:sldId id="646" r:id="rId22"/>
    <p:sldId id="845" r:id="rId23"/>
    <p:sldId id="321" r:id="rId24"/>
    <p:sldId id="322" r:id="rId25"/>
    <p:sldId id="317" r:id="rId26"/>
    <p:sldId id="318"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2270"/>
    <a:srgbClr val="FFFFFF"/>
    <a:srgbClr val="4F26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35" autoAdjust="0"/>
    <p:restoredTop sz="86284" autoAdjust="0"/>
  </p:normalViewPr>
  <p:slideViewPr>
    <p:cSldViewPr snapToGrid="0">
      <p:cViewPr varScale="1">
        <p:scale>
          <a:sx n="114" d="100"/>
          <a:sy n="114" d="100"/>
        </p:scale>
        <p:origin x="102"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2.png>
</file>

<file path=ppt/media/image3.png>
</file>

<file path=ppt/media/image6.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B5DE40-68BA-4164-922C-95B38CFF8A1D}" type="datetimeFigureOut">
              <a:rPr lang="en-US" smtClean="0"/>
              <a:t>11/26/2019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A6AB92-A435-4CED-AFDE-AD937B5C1B32}" type="slidenum">
              <a:rPr lang="en-US" smtClean="0"/>
              <a:t>‹#›</a:t>
            </a:fld>
            <a:endParaRPr lang="en-US"/>
          </a:p>
        </p:txBody>
      </p:sp>
    </p:spTree>
    <p:extLst>
      <p:ext uri="{BB962C8B-B14F-4D97-AF65-F5344CB8AC3E}">
        <p14:creationId xmlns:p14="http://schemas.microsoft.com/office/powerpoint/2010/main" val="3428972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E3A6AB92-A435-4CED-AFDE-AD937B5C1B32}" type="slidenum">
              <a:rPr lang="en-US" smtClean="0"/>
              <a:t>10</a:t>
            </a:fld>
            <a:endParaRPr lang="en-US"/>
          </a:p>
        </p:txBody>
      </p:sp>
    </p:spTree>
    <p:extLst>
      <p:ext uri="{BB962C8B-B14F-4D97-AF65-F5344CB8AC3E}">
        <p14:creationId xmlns:p14="http://schemas.microsoft.com/office/powerpoint/2010/main" val="3955316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E3A6AB92-A435-4CED-AFDE-AD937B5C1B32}" type="slidenum">
              <a:rPr lang="en-US" smtClean="0"/>
              <a:t>18</a:t>
            </a:fld>
            <a:endParaRPr lang="en-US"/>
          </a:p>
        </p:txBody>
      </p:sp>
    </p:spTree>
    <p:extLst>
      <p:ext uri="{BB962C8B-B14F-4D97-AF65-F5344CB8AC3E}">
        <p14:creationId xmlns:p14="http://schemas.microsoft.com/office/powerpoint/2010/main" val="946000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E3A6AB92-A435-4CED-AFDE-AD937B5C1B32}" type="slidenum">
              <a:rPr lang="en-US" smtClean="0"/>
              <a:t>19</a:t>
            </a:fld>
            <a:endParaRPr lang="en-US"/>
          </a:p>
        </p:txBody>
      </p:sp>
    </p:spTree>
    <p:extLst>
      <p:ext uri="{BB962C8B-B14F-4D97-AF65-F5344CB8AC3E}">
        <p14:creationId xmlns:p14="http://schemas.microsoft.com/office/powerpoint/2010/main" val="6868469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5FDC7-53FE-416C-B833-F9DBCE7971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1350C449-BFB2-4EE3-8C6C-A5335D13DC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19C497E7-0188-410C-8E6D-6A5FB5296253}"/>
              </a:ext>
            </a:extLst>
          </p:cNvPr>
          <p:cNvSpPr>
            <a:spLocks noGrp="1"/>
          </p:cNvSpPr>
          <p:nvPr>
            <p:ph type="dt" sz="half" idx="10"/>
          </p:nvPr>
        </p:nvSpPr>
        <p:spPr/>
        <p:txBody>
          <a:bodyPr/>
          <a:lstStyle/>
          <a:p>
            <a:fld id="{93F34BDB-2351-4FF4-AED9-BAB48932719C}" type="datetimeFigureOut">
              <a:rPr lang="en-CA" smtClean="0"/>
              <a:t>2019-11-26</a:t>
            </a:fld>
            <a:endParaRPr lang="en-CA"/>
          </a:p>
        </p:txBody>
      </p:sp>
      <p:sp>
        <p:nvSpPr>
          <p:cNvPr id="5" name="Footer Placeholder 4">
            <a:extLst>
              <a:ext uri="{FF2B5EF4-FFF2-40B4-BE49-F238E27FC236}">
                <a16:creationId xmlns:a16="http://schemas.microsoft.com/office/drawing/2014/main" id="{9EABF3EB-5228-4AD1-B4C4-984C0BB0227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6B1121B-F66D-4C0C-A75E-2DFC7F8E9E23}"/>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3978251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3189F-53C2-4ABA-9BFB-E7B4DDCA37CE}"/>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BC9B7B20-5BAE-4A02-A5CC-330D60D32E0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0079BA0-FCC9-4F2E-B3A9-2A87CD367BDA}"/>
              </a:ext>
            </a:extLst>
          </p:cNvPr>
          <p:cNvSpPr>
            <a:spLocks noGrp="1"/>
          </p:cNvSpPr>
          <p:nvPr>
            <p:ph type="dt" sz="half" idx="10"/>
          </p:nvPr>
        </p:nvSpPr>
        <p:spPr/>
        <p:txBody>
          <a:bodyPr/>
          <a:lstStyle/>
          <a:p>
            <a:fld id="{93F34BDB-2351-4FF4-AED9-BAB48932719C}" type="datetimeFigureOut">
              <a:rPr lang="en-CA" smtClean="0"/>
              <a:t>2019-11-26</a:t>
            </a:fld>
            <a:endParaRPr lang="en-CA"/>
          </a:p>
        </p:txBody>
      </p:sp>
      <p:sp>
        <p:nvSpPr>
          <p:cNvPr id="5" name="Footer Placeholder 4">
            <a:extLst>
              <a:ext uri="{FF2B5EF4-FFF2-40B4-BE49-F238E27FC236}">
                <a16:creationId xmlns:a16="http://schemas.microsoft.com/office/drawing/2014/main" id="{EF71DE5F-B937-4717-8F77-477C2A83A1C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C7951BC-A1DA-4D93-B2DA-681B64C5076C}"/>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047129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2B553C-85FC-4862-A492-B71537379D3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7B61E8B-C602-479F-9CE2-B1B3EFEF2F2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2A35407-B900-4B16-8EA3-D90704BEAC63}"/>
              </a:ext>
            </a:extLst>
          </p:cNvPr>
          <p:cNvSpPr>
            <a:spLocks noGrp="1"/>
          </p:cNvSpPr>
          <p:nvPr>
            <p:ph type="dt" sz="half" idx="10"/>
          </p:nvPr>
        </p:nvSpPr>
        <p:spPr/>
        <p:txBody>
          <a:bodyPr/>
          <a:lstStyle/>
          <a:p>
            <a:fld id="{93F34BDB-2351-4FF4-AED9-BAB48932719C}" type="datetimeFigureOut">
              <a:rPr lang="en-CA" smtClean="0"/>
              <a:t>2019-11-26</a:t>
            </a:fld>
            <a:endParaRPr lang="en-CA"/>
          </a:p>
        </p:txBody>
      </p:sp>
      <p:sp>
        <p:nvSpPr>
          <p:cNvPr id="5" name="Footer Placeholder 4">
            <a:extLst>
              <a:ext uri="{FF2B5EF4-FFF2-40B4-BE49-F238E27FC236}">
                <a16:creationId xmlns:a16="http://schemas.microsoft.com/office/drawing/2014/main" id="{83DC5D90-94B2-4AFD-A744-35FAD236395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EDD9BB1-7BC0-4A00-80D5-C791A1D639FC}"/>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799276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F47A1-CA55-40C9-A22F-D6E12950A12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6126DD82-23D3-46C0-A328-600B09C359B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64219CE-BB0D-415C-AC1B-EBFB4627A82B}"/>
              </a:ext>
            </a:extLst>
          </p:cNvPr>
          <p:cNvSpPr>
            <a:spLocks noGrp="1"/>
          </p:cNvSpPr>
          <p:nvPr>
            <p:ph type="dt" sz="half" idx="10"/>
          </p:nvPr>
        </p:nvSpPr>
        <p:spPr/>
        <p:txBody>
          <a:bodyPr/>
          <a:lstStyle/>
          <a:p>
            <a:fld id="{93F34BDB-2351-4FF4-AED9-BAB48932719C}" type="datetimeFigureOut">
              <a:rPr lang="en-CA" smtClean="0"/>
              <a:t>2019-11-26</a:t>
            </a:fld>
            <a:endParaRPr lang="en-CA"/>
          </a:p>
        </p:txBody>
      </p:sp>
      <p:sp>
        <p:nvSpPr>
          <p:cNvPr id="5" name="Footer Placeholder 4">
            <a:extLst>
              <a:ext uri="{FF2B5EF4-FFF2-40B4-BE49-F238E27FC236}">
                <a16:creationId xmlns:a16="http://schemas.microsoft.com/office/drawing/2014/main" id="{9FBCDAB8-B1DB-47B3-9E30-65095A33266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A4B5DC1-E101-4139-9C25-65CEDC274402}"/>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812358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5CBF0-78BC-412D-ABA4-CE29DB3638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A6A29C2F-6723-474E-891D-308CCCBFD0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965878E-9A80-4CC4-B03C-94C9C3F1F82B}"/>
              </a:ext>
            </a:extLst>
          </p:cNvPr>
          <p:cNvSpPr>
            <a:spLocks noGrp="1"/>
          </p:cNvSpPr>
          <p:nvPr>
            <p:ph type="dt" sz="half" idx="10"/>
          </p:nvPr>
        </p:nvSpPr>
        <p:spPr/>
        <p:txBody>
          <a:bodyPr/>
          <a:lstStyle/>
          <a:p>
            <a:fld id="{93F34BDB-2351-4FF4-AED9-BAB48932719C}" type="datetimeFigureOut">
              <a:rPr lang="en-CA" smtClean="0"/>
              <a:t>2019-11-26</a:t>
            </a:fld>
            <a:endParaRPr lang="en-CA"/>
          </a:p>
        </p:txBody>
      </p:sp>
      <p:sp>
        <p:nvSpPr>
          <p:cNvPr id="5" name="Footer Placeholder 4">
            <a:extLst>
              <a:ext uri="{FF2B5EF4-FFF2-40B4-BE49-F238E27FC236}">
                <a16:creationId xmlns:a16="http://schemas.microsoft.com/office/drawing/2014/main" id="{EF4992DC-DEAD-44C6-A393-1645B77D98C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F493657-CECE-44D5-9A2E-A55350FF42C8}"/>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4192074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BE12F-1E79-4263-B4D5-4B65206A2A2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1DD1E35-9A6E-4F9D-90BF-3D72E4323E0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6C06858A-FDE5-41E9-B46F-25CA8ABC99C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7CB1C5CD-928B-43B3-87BA-43A150D6E90E}"/>
              </a:ext>
            </a:extLst>
          </p:cNvPr>
          <p:cNvSpPr>
            <a:spLocks noGrp="1"/>
          </p:cNvSpPr>
          <p:nvPr>
            <p:ph type="dt" sz="half" idx="10"/>
          </p:nvPr>
        </p:nvSpPr>
        <p:spPr/>
        <p:txBody>
          <a:bodyPr/>
          <a:lstStyle/>
          <a:p>
            <a:fld id="{93F34BDB-2351-4FF4-AED9-BAB48932719C}" type="datetimeFigureOut">
              <a:rPr lang="en-CA" smtClean="0"/>
              <a:t>2019-11-26</a:t>
            </a:fld>
            <a:endParaRPr lang="en-CA"/>
          </a:p>
        </p:txBody>
      </p:sp>
      <p:sp>
        <p:nvSpPr>
          <p:cNvPr id="6" name="Footer Placeholder 5">
            <a:extLst>
              <a:ext uri="{FF2B5EF4-FFF2-40B4-BE49-F238E27FC236}">
                <a16:creationId xmlns:a16="http://schemas.microsoft.com/office/drawing/2014/main" id="{8CC9D6C4-3DA9-4E2F-A359-12D4399BC6D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F1C753F-323A-4A55-AE42-68C6FECC38F0}"/>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28957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618BE-062A-418D-9888-ED9DD87AE322}"/>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48C2AD3-3ADD-410E-8EDC-A6A3FCEAE86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BD359A4-B047-4945-A1D8-D9C7FF59956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B0C2CF5C-46C3-4C9B-988B-A9E7F2CB9B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EAB2753-26E3-40AD-8F31-B8320CD1E83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5D48D8E-317A-4619-872E-CD23D2633654}"/>
              </a:ext>
            </a:extLst>
          </p:cNvPr>
          <p:cNvSpPr>
            <a:spLocks noGrp="1"/>
          </p:cNvSpPr>
          <p:nvPr>
            <p:ph type="dt" sz="half" idx="10"/>
          </p:nvPr>
        </p:nvSpPr>
        <p:spPr/>
        <p:txBody>
          <a:bodyPr/>
          <a:lstStyle/>
          <a:p>
            <a:fld id="{93F34BDB-2351-4FF4-AED9-BAB48932719C}" type="datetimeFigureOut">
              <a:rPr lang="en-CA" smtClean="0"/>
              <a:t>2019-11-26</a:t>
            </a:fld>
            <a:endParaRPr lang="en-CA"/>
          </a:p>
        </p:txBody>
      </p:sp>
      <p:sp>
        <p:nvSpPr>
          <p:cNvPr id="8" name="Footer Placeholder 7">
            <a:extLst>
              <a:ext uri="{FF2B5EF4-FFF2-40B4-BE49-F238E27FC236}">
                <a16:creationId xmlns:a16="http://schemas.microsoft.com/office/drawing/2014/main" id="{83715E81-B52E-432E-8C36-AACF9B3F7DBD}"/>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5A365224-01CF-446E-A268-A56B7A497074}"/>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19847649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007E6-03D8-41F4-B9B5-3ACD6B81B350}"/>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8FC6C0C3-26A5-4487-B43C-45A08BD1D4AA}"/>
              </a:ext>
            </a:extLst>
          </p:cNvPr>
          <p:cNvSpPr>
            <a:spLocks noGrp="1"/>
          </p:cNvSpPr>
          <p:nvPr>
            <p:ph type="dt" sz="half" idx="10"/>
          </p:nvPr>
        </p:nvSpPr>
        <p:spPr/>
        <p:txBody>
          <a:bodyPr/>
          <a:lstStyle/>
          <a:p>
            <a:fld id="{93F34BDB-2351-4FF4-AED9-BAB48932719C}" type="datetimeFigureOut">
              <a:rPr lang="en-CA" smtClean="0"/>
              <a:t>2019-11-26</a:t>
            </a:fld>
            <a:endParaRPr lang="en-CA"/>
          </a:p>
        </p:txBody>
      </p:sp>
      <p:sp>
        <p:nvSpPr>
          <p:cNvPr id="4" name="Footer Placeholder 3">
            <a:extLst>
              <a:ext uri="{FF2B5EF4-FFF2-40B4-BE49-F238E27FC236}">
                <a16:creationId xmlns:a16="http://schemas.microsoft.com/office/drawing/2014/main" id="{781F844C-3CD8-45A0-8C7E-054967C0ABEF}"/>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88B2CE13-C608-4418-A623-EFDC237018D8}"/>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778494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6573BE-61DE-4581-A4B1-30F966650DC2}"/>
              </a:ext>
            </a:extLst>
          </p:cNvPr>
          <p:cNvSpPr>
            <a:spLocks noGrp="1"/>
          </p:cNvSpPr>
          <p:nvPr>
            <p:ph type="dt" sz="half" idx="10"/>
          </p:nvPr>
        </p:nvSpPr>
        <p:spPr/>
        <p:txBody>
          <a:bodyPr/>
          <a:lstStyle/>
          <a:p>
            <a:fld id="{93F34BDB-2351-4FF4-AED9-BAB48932719C}" type="datetimeFigureOut">
              <a:rPr lang="en-CA" smtClean="0"/>
              <a:t>2019-11-26</a:t>
            </a:fld>
            <a:endParaRPr lang="en-CA"/>
          </a:p>
        </p:txBody>
      </p:sp>
      <p:sp>
        <p:nvSpPr>
          <p:cNvPr id="3" name="Footer Placeholder 2">
            <a:extLst>
              <a:ext uri="{FF2B5EF4-FFF2-40B4-BE49-F238E27FC236}">
                <a16:creationId xmlns:a16="http://schemas.microsoft.com/office/drawing/2014/main" id="{32E699A0-BE13-410E-86F3-1D00ACF888C7}"/>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08EBA42E-CC63-4BD1-8A22-D40BB39BDFA6}"/>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3072786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50345-EB20-4A68-8302-A59D23EB10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0FC57978-9510-40F8-AA04-D610D55FE9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6742911F-E235-4DA9-9A1F-FB2C483C38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99B3BE7-0005-43C7-BDB9-A7CF029AA45D}"/>
              </a:ext>
            </a:extLst>
          </p:cNvPr>
          <p:cNvSpPr>
            <a:spLocks noGrp="1"/>
          </p:cNvSpPr>
          <p:nvPr>
            <p:ph type="dt" sz="half" idx="10"/>
          </p:nvPr>
        </p:nvSpPr>
        <p:spPr/>
        <p:txBody>
          <a:bodyPr/>
          <a:lstStyle/>
          <a:p>
            <a:fld id="{93F34BDB-2351-4FF4-AED9-BAB48932719C}" type="datetimeFigureOut">
              <a:rPr lang="en-CA" smtClean="0"/>
              <a:t>2019-11-26</a:t>
            </a:fld>
            <a:endParaRPr lang="en-CA"/>
          </a:p>
        </p:txBody>
      </p:sp>
      <p:sp>
        <p:nvSpPr>
          <p:cNvPr id="6" name="Footer Placeholder 5">
            <a:extLst>
              <a:ext uri="{FF2B5EF4-FFF2-40B4-BE49-F238E27FC236}">
                <a16:creationId xmlns:a16="http://schemas.microsoft.com/office/drawing/2014/main" id="{66A118E3-FA5E-4662-8936-1D1CEFF5DAD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79FB676-D72A-471E-BFE0-75C8DC977F80}"/>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2343544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36F4F-8F8B-4289-B69B-86B547C27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991B6382-45C1-425A-BF0E-617376DA95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D9DFB85-36D4-4A3C-8E8C-B28692C4CA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1898BB-D9D8-41D3-B341-532DB8D277D7}"/>
              </a:ext>
            </a:extLst>
          </p:cNvPr>
          <p:cNvSpPr>
            <a:spLocks noGrp="1"/>
          </p:cNvSpPr>
          <p:nvPr>
            <p:ph type="dt" sz="half" idx="10"/>
          </p:nvPr>
        </p:nvSpPr>
        <p:spPr/>
        <p:txBody>
          <a:bodyPr/>
          <a:lstStyle/>
          <a:p>
            <a:fld id="{93F34BDB-2351-4FF4-AED9-BAB48932719C}" type="datetimeFigureOut">
              <a:rPr lang="en-CA" smtClean="0"/>
              <a:t>2019-11-26</a:t>
            </a:fld>
            <a:endParaRPr lang="en-CA"/>
          </a:p>
        </p:txBody>
      </p:sp>
      <p:sp>
        <p:nvSpPr>
          <p:cNvPr id="6" name="Footer Placeholder 5">
            <a:extLst>
              <a:ext uri="{FF2B5EF4-FFF2-40B4-BE49-F238E27FC236}">
                <a16:creationId xmlns:a16="http://schemas.microsoft.com/office/drawing/2014/main" id="{672E21F3-AB24-4011-8200-4FBE9C5D46E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778CC1B-CD48-4A05-B299-E07BA4CF8FDF}"/>
              </a:ext>
            </a:extLst>
          </p:cNvPr>
          <p:cNvSpPr>
            <a:spLocks noGrp="1"/>
          </p:cNvSpPr>
          <p:nvPr>
            <p:ph type="sldNum" sz="quarter" idx="12"/>
          </p:nvPr>
        </p:nvSpPr>
        <p:spPr/>
        <p:txBody>
          <a:bodyPr/>
          <a:lstStyle/>
          <a:p>
            <a:fld id="{3F0DA117-0DA5-4AB9-A71D-4428F1D24564}" type="slidenum">
              <a:rPr lang="en-CA" smtClean="0"/>
              <a:t>‹#›</a:t>
            </a:fld>
            <a:endParaRPr lang="en-CA"/>
          </a:p>
        </p:txBody>
      </p:sp>
    </p:spTree>
    <p:extLst>
      <p:ext uri="{BB962C8B-B14F-4D97-AF65-F5344CB8AC3E}">
        <p14:creationId xmlns:p14="http://schemas.microsoft.com/office/powerpoint/2010/main" val="4273552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F9466D4-1982-404E-85C4-0BC772A833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97BB876-1B20-4A48-8696-28293850A9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46F7C58-BA45-4334-9B3E-72ECEA46D8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F34BDB-2351-4FF4-AED9-BAB48932719C}" type="datetimeFigureOut">
              <a:rPr lang="en-CA" smtClean="0"/>
              <a:t>2019-11-26</a:t>
            </a:fld>
            <a:endParaRPr lang="en-CA"/>
          </a:p>
        </p:txBody>
      </p:sp>
      <p:sp>
        <p:nvSpPr>
          <p:cNvPr id="5" name="Footer Placeholder 4">
            <a:extLst>
              <a:ext uri="{FF2B5EF4-FFF2-40B4-BE49-F238E27FC236}">
                <a16:creationId xmlns:a16="http://schemas.microsoft.com/office/drawing/2014/main" id="{A8A7128C-C483-4950-9461-E447120952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D826345B-DB9A-42A1-A253-31291ED58D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0DA117-0DA5-4AB9-A71D-4428F1D24564}" type="slidenum">
              <a:rPr lang="en-CA" smtClean="0"/>
              <a:t>‹#›</a:t>
            </a:fld>
            <a:endParaRPr lang="en-CA"/>
          </a:p>
        </p:txBody>
      </p:sp>
    </p:spTree>
    <p:extLst>
      <p:ext uri="{BB962C8B-B14F-4D97-AF65-F5344CB8AC3E}">
        <p14:creationId xmlns:p14="http://schemas.microsoft.com/office/powerpoint/2010/main" val="38097487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B4B4E59-EE40-4F54-B8EC-6D7D9C8C97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8666" y="663423"/>
            <a:ext cx="4794667" cy="5531153"/>
          </a:xfrm>
          <a:prstGeom prst="rect">
            <a:avLst/>
          </a:prstGeom>
        </p:spPr>
      </p:pic>
    </p:spTree>
    <p:extLst>
      <p:ext uri="{BB962C8B-B14F-4D97-AF65-F5344CB8AC3E}">
        <p14:creationId xmlns:p14="http://schemas.microsoft.com/office/powerpoint/2010/main" val="2254405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US" sz="4400" b="1" dirty="0">
                <a:solidFill>
                  <a:srgbClr val="4F2683"/>
                </a:solidFill>
                <a:latin typeface="+mn-lt"/>
              </a:rPr>
              <a:t>The Cardiovascular System:</a:t>
            </a:r>
            <a:br>
              <a:rPr lang="en-US" sz="4400" b="1" dirty="0">
                <a:solidFill>
                  <a:srgbClr val="4F2683"/>
                </a:solidFill>
                <a:latin typeface="+mn-lt"/>
              </a:rPr>
            </a:br>
            <a:r>
              <a:rPr lang="en-US" sz="4400" b="1" dirty="0">
                <a:solidFill>
                  <a:srgbClr val="4F2683"/>
                </a:solidFill>
                <a:latin typeface="+mn-lt"/>
              </a:rPr>
              <a:t>General Function, Organization and Anatomy</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Subtitle 2">
            <a:extLst>
              <a:ext uri="{FF2B5EF4-FFF2-40B4-BE49-F238E27FC236}">
                <a16:creationId xmlns:a16="http://schemas.microsoft.com/office/drawing/2014/main" id="{41E30B57-141A-42DC-B419-BCFCDB3A5338}"/>
              </a:ext>
            </a:extLst>
          </p:cNvPr>
          <p:cNvSpPr>
            <a:spLocks noGrp="1"/>
          </p:cNvSpPr>
          <p:nvPr>
            <p:ph type="subTitle" idx="1"/>
          </p:nvPr>
        </p:nvSpPr>
        <p:spPr>
          <a:xfrm>
            <a:off x="1828800" y="3886200"/>
            <a:ext cx="8534400" cy="1752600"/>
          </a:xfrm>
        </p:spPr>
        <p:txBody>
          <a:bodyPr>
            <a:normAutofit/>
          </a:bodyPr>
          <a:lstStyle/>
          <a:p>
            <a:r>
              <a:rPr lang="en-US" sz="2800" b="1" dirty="0">
                <a:solidFill>
                  <a:schemeClr val="bg1">
                    <a:lumMod val="50000"/>
                  </a:schemeClr>
                </a:solidFill>
              </a:rPr>
              <a:t>Chapter 7: Professor </a:t>
            </a:r>
            <a:r>
              <a:rPr lang="en-US" sz="2800" b="1" dirty="0" err="1">
                <a:solidFill>
                  <a:schemeClr val="bg1">
                    <a:lumMod val="50000"/>
                  </a:schemeClr>
                </a:solidFill>
              </a:rPr>
              <a:t>Stavraky</a:t>
            </a:r>
            <a:endParaRPr lang="en-US" sz="2800" b="1" dirty="0">
              <a:solidFill>
                <a:schemeClr val="bg1">
                  <a:lumMod val="50000"/>
                </a:schemeClr>
              </a:solidFill>
            </a:endParaRPr>
          </a:p>
        </p:txBody>
      </p:sp>
    </p:spTree>
    <p:extLst>
      <p:ext uri="{BB962C8B-B14F-4D97-AF65-F5344CB8AC3E}">
        <p14:creationId xmlns:p14="http://schemas.microsoft.com/office/powerpoint/2010/main" val="16107140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Functions of the cardiovascular system</a:t>
            </a:r>
            <a:endParaRPr lang="en-US" sz="4800"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9" name="Content Placeholder 4">
            <a:extLst>
              <a:ext uri="{FF2B5EF4-FFF2-40B4-BE49-F238E27FC236}">
                <a16:creationId xmlns:a16="http://schemas.microsoft.com/office/drawing/2014/main" id="{63136C10-B184-41BA-808F-EBC4D3D024A9}"/>
              </a:ext>
            </a:extLst>
          </p:cNvPr>
          <p:cNvSpPr>
            <a:spLocks noGrp="1"/>
          </p:cNvSpPr>
          <p:nvPr>
            <p:ph idx="1"/>
          </p:nvPr>
        </p:nvSpPr>
        <p:spPr>
          <a:xfrm>
            <a:off x="838200" y="1374194"/>
            <a:ext cx="10431483" cy="3452080"/>
          </a:xfrm>
        </p:spPr>
        <p:txBody>
          <a:bodyPr>
            <a:normAutofit/>
          </a:bodyPr>
          <a:lstStyle/>
          <a:p>
            <a:pPr marL="514350" indent="-514350">
              <a:buFont typeface="+mj-lt"/>
              <a:buAutoNum type="arabicPeriod"/>
            </a:pPr>
            <a:r>
              <a:rPr lang="en-CA" sz="2600" dirty="0"/>
              <a:t>Transports </a:t>
            </a:r>
            <a:r>
              <a:rPr lang="en-CA" sz="2600" dirty="0">
                <a:solidFill>
                  <a:srgbClr val="FF0000"/>
                </a:solidFill>
              </a:rPr>
              <a:t>oxygen</a:t>
            </a:r>
            <a:r>
              <a:rPr lang="en-CA" sz="2600" dirty="0"/>
              <a:t> and </a:t>
            </a:r>
            <a:r>
              <a:rPr lang="en-CA" sz="2600" dirty="0">
                <a:solidFill>
                  <a:srgbClr val="FF0000"/>
                </a:solidFill>
              </a:rPr>
              <a:t>nutrients</a:t>
            </a:r>
          </a:p>
          <a:p>
            <a:pPr marL="514350" indent="-514350">
              <a:buFont typeface="+mj-lt"/>
              <a:buAutoNum type="arabicPeriod"/>
            </a:pPr>
            <a:r>
              <a:rPr lang="en-CA" sz="2600" dirty="0"/>
              <a:t>Removes </a:t>
            </a:r>
            <a:r>
              <a:rPr lang="en-CA" sz="2600" dirty="0">
                <a:solidFill>
                  <a:srgbClr val="FF0000"/>
                </a:solidFill>
              </a:rPr>
              <a:t>carbon dioxide </a:t>
            </a:r>
            <a:r>
              <a:rPr lang="en-CA" sz="2600" dirty="0"/>
              <a:t>and </a:t>
            </a:r>
            <a:r>
              <a:rPr lang="en-CA" sz="2600" dirty="0">
                <a:solidFill>
                  <a:srgbClr val="FF0000"/>
                </a:solidFill>
              </a:rPr>
              <a:t>waste</a:t>
            </a:r>
            <a:r>
              <a:rPr lang="en-CA" sz="2600" dirty="0"/>
              <a:t> </a:t>
            </a:r>
          </a:p>
          <a:p>
            <a:pPr marL="514350" indent="-514350">
              <a:buFont typeface="+mj-lt"/>
              <a:buAutoNum type="arabicPeriod"/>
            </a:pPr>
            <a:r>
              <a:rPr lang="en-CA" sz="2600" dirty="0"/>
              <a:t>Regulates </a:t>
            </a:r>
            <a:r>
              <a:rPr lang="en-CA" sz="2600" dirty="0">
                <a:solidFill>
                  <a:srgbClr val="FF0000"/>
                </a:solidFill>
              </a:rPr>
              <a:t>body temperature </a:t>
            </a:r>
            <a:r>
              <a:rPr lang="en-CA" sz="2600" dirty="0"/>
              <a:t>and </a:t>
            </a:r>
            <a:r>
              <a:rPr lang="en-CA" sz="2600" dirty="0">
                <a:solidFill>
                  <a:srgbClr val="FF0000"/>
                </a:solidFill>
              </a:rPr>
              <a:t>pH</a:t>
            </a:r>
          </a:p>
          <a:p>
            <a:pPr marL="514350" indent="-514350">
              <a:buFont typeface="+mj-lt"/>
              <a:buAutoNum type="arabicPeriod"/>
            </a:pPr>
            <a:r>
              <a:rPr lang="en-CA" sz="2600" dirty="0"/>
              <a:t>Transports and distributes </a:t>
            </a:r>
            <a:r>
              <a:rPr lang="en-CA" sz="2600" dirty="0">
                <a:solidFill>
                  <a:srgbClr val="FF0000"/>
                </a:solidFill>
              </a:rPr>
              <a:t>hormones</a:t>
            </a:r>
            <a:r>
              <a:rPr lang="en-CA" sz="2600" dirty="0"/>
              <a:t> throughout the body</a:t>
            </a:r>
          </a:p>
          <a:p>
            <a:pPr marL="0" indent="0">
              <a:buNone/>
            </a:pPr>
            <a:endParaRPr lang="en-US" sz="2600" dirty="0"/>
          </a:p>
        </p:txBody>
      </p:sp>
    </p:spTree>
    <p:extLst>
      <p:ext uri="{BB962C8B-B14F-4D97-AF65-F5344CB8AC3E}">
        <p14:creationId xmlns:p14="http://schemas.microsoft.com/office/powerpoint/2010/main" val="39229882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Blood volume distribution</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9" name="Content Placeholder 4">
            <a:extLst>
              <a:ext uri="{FF2B5EF4-FFF2-40B4-BE49-F238E27FC236}">
                <a16:creationId xmlns:a16="http://schemas.microsoft.com/office/drawing/2014/main" id="{63136C10-B184-41BA-808F-EBC4D3D024A9}"/>
              </a:ext>
            </a:extLst>
          </p:cNvPr>
          <p:cNvSpPr>
            <a:spLocks noGrp="1"/>
          </p:cNvSpPr>
          <p:nvPr>
            <p:ph idx="1"/>
          </p:nvPr>
        </p:nvSpPr>
        <p:spPr>
          <a:xfrm>
            <a:off x="838201" y="1374194"/>
            <a:ext cx="5146964" cy="4564976"/>
          </a:xfrm>
        </p:spPr>
        <p:txBody>
          <a:bodyPr>
            <a:normAutofit/>
          </a:bodyPr>
          <a:lstStyle/>
          <a:p>
            <a:r>
              <a:rPr lang="en-US" sz="2600" dirty="0">
                <a:solidFill>
                  <a:srgbClr val="FF0000"/>
                </a:solidFill>
              </a:rPr>
              <a:t>Total Blood Volume (TBV)</a:t>
            </a:r>
            <a:r>
              <a:rPr lang="en-US" sz="2600" dirty="0"/>
              <a:t> = 5 liters</a:t>
            </a:r>
          </a:p>
          <a:p>
            <a:r>
              <a:rPr lang="en-US" sz="2600" dirty="0">
                <a:solidFill>
                  <a:srgbClr val="FF0000"/>
                </a:solidFill>
              </a:rPr>
              <a:t>Heart and Pulmonary circ.</a:t>
            </a:r>
            <a:r>
              <a:rPr lang="en-US" sz="2600" dirty="0"/>
              <a:t> = 15%</a:t>
            </a:r>
          </a:p>
          <a:p>
            <a:r>
              <a:rPr lang="en-US" sz="2600" dirty="0">
                <a:solidFill>
                  <a:srgbClr val="FF0000"/>
                </a:solidFill>
              </a:rPr>
              <a:t>Systemic arteries/arterioles</a:t>
            </a:r>
            <a:r>
              <a:rPr lang="en-US" sz="2600" dirty="0"/>
              <a:t> = 10%</a:t>
            </a:r>
          </a:p>
          <a:p>
            <a:pPr lvl="1"/>
            <a:r>
              <a:rPr lang="en-US" sz="2200" dirty="0"/>
              <a:t>distribution vessels</a:t>
            </a:r>
          </a:p>
          <a:p>
            <a:r>
              <a:rPr lang="en-US" sz="2600" dirty="0">
                <a:solidFill>
                  <a:srgbClr val="FF0000"/>
                </a:solidFill>
              </a:rPr>
              <a:t>Systemic capillaries </a:t>
            </a:r>
            <a:r>
              <a:rPr lang="en-US" sz="2600" dirty="0"/>
              <a:t>= 5%</a:t>
            </a:r>
          </a:p>
          <a:p>
            <a:pPr lvl="1"/>
            <a:r>
              <a:rPr lang="en-US" sz="2200" dirty="0"/>
              <a:t>exchange vessels</a:t>
            </a:r>
          </a:p>
          <a:p>
            <a:r>
              <a:rPr lang="en-US" sz="2600" dirty="0">
                <a:solidFill>
                  <a:srgbClr val="FF0000"/>
                </a:solidFill>
              </a:rPr>
              <a:t>Systemic veins/venules</a:t>
            </a:r>
            <a:r>
              <a:rPr lang="en-US" sz="2600" dirty="0"/>
              <a:t>= 70%</a:t>
            </a:r>
          </a:p>
          <a:p>
            <a:pPr lvl="1"/>
            <a:r>
              <a:rPr lang="en-US" sz="2200" dirty="0"/>
              <a:t>capacitance vessels</a:t>
            </a:r>
          </a:p>
          <a:p>
            <a:pPr lvl="1"/>
            <a:r>
              <a:rPr lang="en-US" sz="2200" dirty="0"/>
              <a:t>low pressure, require valves to stop backflow </a:t>
            </a:r>
          </a:p>
          <a:p>
            <a:endParaRPr lang="en-US" sz="2600" dirty="0"/>
          </a:p>
          <a:p>
            <a:endParaRPr lang="en-US" sz="2600" dirty="0"/>
          </a:p>
        </p:txBody>
      </p:sp>
      <p:pic>
        <p:nvPicPr>
          <p:cNvPr id="7" name="Picture 6">
            <a:extLst>
              <a:ext uri="{FF2B5EF4-FFF2-40B4-BE49-F238E27FC236}">
                <a16:creationId xmlns:a16="http://schemas.microsoft.com/office/drawing/2014/main" id="{D7E92108-87EB-47D6-8CE1-019E1823AC21}"/>
              </a:ext>
            </a:extLst>
          </p:cNvPr>
          <p:cNvPicPr>
            <a:picLocks noChangeAspect="1"/>
          </p:cNvPicPr>
          <p:nvPr/>
        </p:nvPicPr>
        <p:blipFill>
          <a:blip r:embed="rId3"/>
          <a:stretch>
            <a:fillRect/>
          </a:stretch>
        </p:blipFill>
        <p:spPr>
          <a:xfrm>
            <a:off x="7691820" y="1041621"/>
            <a:ext cx="3432517" cy="4935858"/>
          </a:xfrm>
          <a:prstGeom prst="rect">
            <a:avLst/>
          </a:prstGeom>
        </p:spPr>
      </p:pic>
    </p:spTree>
    <p:extLst>
      <p:ext uri="{BB962C8B-B14F-4D97-AF65-F5344CB8AC3E}">
        <p14:creationId xmlns:p14="http://schemas.microsoft.com/office/powerpoint/2010/main" val="6827496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Heart Flow</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7" name="Picture 6">
            <a:extLst>
              <a:ext uri="{FF2B5EF4-FFF2-40B4-BE49-F238E27FC236}">
                <a16:creationId xmlns:a16="http://schemas.microsoft.com/office/drawing/2014/main" id="{F4F7A9C5-07AA-4E2B-91A2-53C8C865D315}"/>
              </a:ext>
            </a:extLst>
          </p:cNvPr>
          <p:cNvPicPr>
            <a:picLocks noChangeAspect="1"/>
          </p:cNvPicPr>
          <p:nvPr/>
        </p:nvPicPr>
        <p:blipFill>
          <a:blip r:embed="rId3"/>
          <a:stretch>
            <a:fillRect/>
          </a:stretch>
        </p:blipFill>
        <p:spPr>
          <a:xfrm>
            <a:off x="614806" y="1095919"/>
            <a:ext cx="4992732" cy="4843249"/>
          </a:xfrm>
          <a:prstGeom prst="rect">
            <a:avLst/>
          </a:prstGeom>
        </p:spPr>
      </p:pic>
      <p:pic>
        <p:nvPicPr>
          <p:cNvPr id="6" name="Picture 5">
            <a:extLst>
              <a:ext uri="{FF2B5EF4-FFF2-40B4-BE49-F238E27FC236}">
                <a16:creationId xmlns:a16="http://schemas.microsoft.com/office/drawing/2014/main" id="{E236A833-DEA9-4690-B898-CF677113795B}"/>
              </a:ext>
            </a:extLst>
          </p:cNvPr>
          <p:cNvPicPr>
            <a:picLocks noChangeAspect="1"/>
          </p:cNvPicPr>
          <p:nvPr/>
        </p:nvPicPr>
        <p:blipFill>
          <a:blip r:embed="rId4"/>
          <a:stretch>
            <a:fillRect/>
          </a:stretch>
        </p:blipFill>
        <p:spPr>
          <a:xfrm>
            <a:off x="5830932" y="1095920"/>
            <a:ext cx="5299474" cy="4843249"/>
          </a:xfrm>
          <a:prstGeom prst="rect">
            <a:avLst/>
          </a:prstGeom>
        </p:spPr>
      </p:pic>
    </p:spTree>
    <p:extLst>
      <p:ext uri="{BB962C8B-B14F-4D97-AF65-F5344CB8AC3E}">
        <p14:creationId xmlns:p14="http://schemas.microsoft.com/office/powerpoint/2010/main" val="3826541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CA" sz="4800" b="1" dirty="0">
                <a:solidFill>
                  <a:srgbClr val="4F2683"/>
                </a:solidFill>
                <a:latin typeface="Calibri" panose="020F0502020204030204" pitchFamily="34" charset="0"/>
                <a:cs typeface="Calibri" panose="020F0502020204030204" pitchFamily="34" charset="0"/>
              </a:rPr>
              <a:t>The _______ supply blood to the heart muscle itself.</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Font typeface="+mj-lt"/>
              <a:buAutoNum type="alphaLcPeriod"/>
            </a:pPr>
            <a:r>
              <a:rPr lang="en-CA" sz="3200" dirty="0"/>
              <a:t>coronary arteries</a:t>
            </a:r>
          </a:p>
          <a:p>
            <a:pPr marL="514350" indent="-514350">
              <a:buFont typeface="+mj-lt"/>
              <a:buAutoNum type="alphaLcPeriod"/>
            </a:pPr>
            <a:r>
              <a:rPr lang="en-CA" sz="3200" dirty="0"/>
              <a:t>coronary veins</a:t>
            </a:r>
          </a:p>
          <a:p>
            <a:pPr marL="514350" indent="-514350">
              <a:buFont typeface="+mj-lt"/>
              <a:buAutoNum type="alphaLcPeriod"/>
            </a:pPr>
            <a:r>
              <a:rPr lang="en-CA" sz="3200" dirty="0"/>
              <a:t>pulmonary arteries</a:t>
            </a:r>
          </a:p>
          <a:p>
            <a:pPr marL="514350" indent="-514350">
              <a:buFont typeface="+mj-lt"/>
              <a:buAutoNum type="alphaLcPeriod"/>
            </a:pPr>
            <a:r>
              <a:rPr lang="en-CA" sz="3200" dirty="0"/>
              <a:t>pulmonary veins</a:t>
            </a:r>
          </a:p>
          <a:p>
            <a:pPr marL="0" indent="0">
              <a:buNone/>
            </a:pPr>
            <a:endParaRPr lang="en-CA" sz="3200" dirty="0">
              <a:solidFill>
                <a:schemeClr val="bg1">
                  <a:lumMod val="50000"/>
                </a:schemeClr>
              </a:solidFill>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780555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fontScale="90000"/>
          </a:bodyPr>
          <a:lstStyle/>
          <a:p>
            <a:pPr algn="ctr"/>
            <a:r>
              <a:rPr lang="en-CA" sz="4800" b="1" dirty="0">
                <a:solidFill>
                  <a:srgbClr val="4F2683"/>
                </a:solidFill>
                <a:latin typeface="Calibri" panose="020F0502020204030204" pitchFamily="34" charset="0"/>
                <a:cs typeface="Calibri" panose="020F0502020204030204" pitchFamily="34" charset="0"/>
              </a:rPr>
              <a:t>The _______ supply blood to the heart muscle itself.</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pPr marL="514350" indent="-514350">
              <a:buFont typeface="+mj-lt"/>
              <a:buAutoNum type="alphaLcPeriod"/>
            </a:pPr>
            <a:r>
              <a:rPr lang="en-CA" sz="3200" dirty="0">
                <a:solidFill>
                  <a:srgbClr val="FF0000"/>
                </a:solidFill>
              </a:rPr>
              <a:t>coronary arteries</a:t>
            </a:r>
          </a:p>
          <a:p>
            <a:pPr marL="514350" indent="-514350">
              <a:buFont typeface="+mj-lt"/>
              <a:buAutoNum type="alphaLcPeriod"/>
            </a:pPr>
            <a:r>
              <a:rPr lang="en-CA" sz="3200" dirty="0"/>
              <a:t>coronary veins</a:t>
            </a:r>
          </a:p>
          <a:p>
            <a:pPr marL="514350" indent="-514350">
              <a:buFont typeface="+mj-lt"/>
              <a:buAutoNum type="alphaLcPeriod"/>
            </a:pPr>
            <a:r>
              <a:rPr lang="en-CA" sz="3200" dirty="0"/>
              <a:t>pulmonary arteries</a:t>
            </a:r>
          </a:p>
          <a:p>
            <a:pPr marL="514350" indent="-514350">
              <a:buFont typeface="+mj-lt"/>
              <a:buAutoNum type="alphaLcPeriod"/>
            </a:pPr>
            <a:r>
              <a:rPr lang="en-CA" sz="3200" dirty="0"/>
              <a:t>pulmonary veins</a:t>
            </a:r>
          </a:p>
          <a:p>
            <a:pPr marL="0" indent="0">
              <a:buNone/>
            </a:pPr>
            <a:endParaRPr lang="en-CA" sz="3200" dirty="0">
              <a:solidFill>
                <a:schemeClr val="bg1">
                  <a:lumMod val="50000"/>
                </a:schemeClr>
              </a:solidFill>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695118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812018"/>
          </a:xfrm>
        </p:spPr>
        <p:txBody>
          <a:bodyPr>
            <a:normAutofit fontScale="90000"/>
          </a:bodyPr>
          <a:lstStyle/>
          <a:p>
            <a:pPr algn="ctr"/>
            <a:r>
              <a:rPr lang="en-CA" sz="4800" b="1" dirty="0">
                <a:solidFill>
                  <a:srgbClr val="4F2683"/>
                </a:solidFill>
                <a:latin typeface="Calibri" panose="020F0502020204030204" pitchFamily="34" charset="0"/>
                <a:cs typeface="Calibri" panose="020F0502020204030204" pitchFamily="34" charset="0"/>
              </a:rPr>
              <a:t>Which of the following is the correct sequence for the spread of cardiac action potentials?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2011679"/>
            <a:ext cx="10515600" cy="3927491"/>
          </a:xfrm>
        </p:spPr>
        <p:txBody>
          <a:bodyPr>
            <a:normAutofit lnSpcReduction="10000"/>
          </a:bodyPr>
          <a:lstStyle/>
          <a:p>
            <a:pPr marL="514350" indent="-514350">
              <a:buFont typeface="+mj-lt"/>
              <a:buAutoNum type="alphaLcPeriod"/>
            </a:pPr>
            <a:r>
              <a:rPr lang="en-CA" sz="3200" dirty="0"/>
              <a:t>SA node → internodal pathways → AV node → AV bundle → bundle branches → Purkinje fibers</a:t>
            </a:r>
          </a:p>
          <a:p>
            <a:pPr marL="514350" indent="-514350">
              <a:buFont typeface="+mj-lt"/>
              <a:buAutoNum type="alphaLcPeriod"/>
            </a:pPr>
            <a:r>
              <a:rPr lang="en-CA" sz="3200" dirty="0"/>
              <a:t>SA node → AV node → internodal pathways → AV bundle → bundle branches → Purkinje fibers</a:t>
            </a:r>
          </a:p>
          <a:p>
            <a:pPr marL="514350" indent="-514350">
              <a:buFont typeface="+mj-lt"/>
              <a:buAutoNum type="alphaLcPeriod"/>
            </a:pPr>
            <a:r>
              <a:rPr lang="en-CA" sz="3200" dirty="0"/>
              <a:t>SA node → internodal pathways → AV node → bundle branches → AV bundle → Purkinje fibers</a:t>
            </a:r>
          </a:p>
          <a:p>
            <a:pPr marL="514350" indent="-514350">
              <a:buFont typeface="+mj-lt"/>
              <a:buAutoNum type="alphaLcPeriod"/>
            </a:pPr>
            <a:r>
              <a:rPr lang="en-CA" sz="3200" dirty="0"/>
              <a:t>SA node → internodal pathways → AV node → AV bundle → Purkinje fibers → bundle branches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4466763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812018"/>
          </a:xfrm>
        </p:spPr>
        <p:txBody>
          <a:bodyPr>
            <a:normAutofit fontScale="90000"/>
          </a:bodyPr>
          <a:lstStyle/>
          <a:p>
            <a:pPr algn="ctr"/>
            <a:r>
              <a:rPr lang="en-CA" sz="4800" b="1" dirty="0">
                <a:solidFill>
                  <a:srgbClr val="4F2683"/>
                </a:solidFill>
                <a:latin typeface="Calibri" panose="020F0502020204030204" pitchFamily="34" charset="0"/>
                <a:cs typeface="Calibri" panose="020F0502020204030204" pitchFamily="34" charset="0"/>
              </a:rPr>
              <a:t>Which of the following is the correct sequence for the spread of cardiac action potentials?</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2011679"/>
            <a:ext cx="10515600" cy="3927491"/>
          </a:xfrm>
        </p:spPr>
        <p:txBody>
          <a:bodyPr>
            <a:normAutofit lnSpcReduction="10000"/>
          </a:bodyPr>
          <a:lstStyle/>
          <a:p>
            <a:pPr marL="514350" indent="-514350">
              <a:buFont typeface="+mj-lt"/>
              <a:buAutoNum type="alphaLcPeriod"/>
            </a:pPr>
            <a:r>
              <a:rPr lang="en-CA" sz="3200" dirty="0">
                <a:solidFill>
                  <a:srgbClr val="FF0000"/>
                </a:solidFill>
              </a:rPr>
              <a:t>SA node → internodal pathways → AV node → AV bundle → bundle branches → Purkinje fibers</a:t>
            </a:r>
          </a:p>
          <a:p>
            <a:pPr marL="514350" indent="-514350">
              <a:buFont typeface="+mj-lt"/>
              <a:buAutoNum type="alphaLcPeriod"/>
            </a:pPr>
            <a:r>
              <a:rPr lang="en-CA" sz="3200" dirty="0"/>
              <a:t>SA node → AV node → internodal pathways → AV bundle → bundle branches → Purkinje fibers</a:t>
            </a:r>
          </a:p>
          <a:p>
            <a:pPr marL="514350" indent="-514350">
              <a:buFont typeface="+mj-lt"/>
              <a:buAutoNum type="alphaLcPeriod"/>
            </a:pPr>
            <a:r>
              <a:rPr lang="en-CA" sz="3200" dirty="0"/>
              <a:t>SA node → internodal pathways → AV node → bundle branches → AV bundle → Purkinje fibers</a:t>
            </a:r>
          </a:p>
          <a:p>
            <a:pPr marL="514350" indent="-514350">
              <a:buFont typeface="+mj-lt"/>
              <a:buAutoNum type="alphaLcPeriod"/>
            </a:pPr>
            <a:r>
              <a:rPr lang="en-CA" sz="3200" dirty="0"/>
              <a:t>SA node → internodal pathways → AV node → AV bundle → Purkinje fibers → bundle branches </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542786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3"/>
            <a:ext cx="10515600" cy="999964"/>
          </a:xfrm>
        </p:spPr>
        <p:txBody>
          <a:bodyPr>
            <a:noAutofit/>
          </a:bodyPr>
          <a:lstStyle/>
          <a:p>
            <a:pPr algn="ctr"/>
            <a:r>
              <a:rPr lang="en-US" sz="4000" b="1" dirty="0">
                <a:solidFill>
                  <a:srgbClr val="4F2683"/>
                </a:solidFill>
                <a:latin typeface="Calibri" panose="020F0502020204030204" pitchFamily="34" charset="0"/>
                <a:cs typeface="Calibri" panose="020F0502020204030204" pitchFamily="34" charset="0"/>
              </a:rPr>
              <a:t>Significance Action Potential Direction</a:t>
            </a:r>
            <a:endParaRPr lang="en-CA" sz="3600"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8" name="Content Placeholder 2">
            <a:extLst>
              <a:ext uri="{FF2B5EF4-FFF2-40B4-BE49-F238E27FC236}">
                <a16:creationId xmlns:a16="http://schemas.microsoft.com/office/drawing/2014/main" id="{7D0D4648-3D41-4F59-9F9B-3492DB42640B}"/>
              </a:ext>
            </a:extLst>
          </p:cNvPr>
          <p:cNvSpPr>
            <a:spLocks noGrp="1"/>
          </p:cNvSpPr>
          <p:nvPr>
            <p:ph idx="1"/>
          </p:nvPr>
        </p:nvSpPr>
        <p:spPr>
          <a:xfrm>
            <a:off x="229403" y="1533630"/>
            <a:ext cx="6487485" cy="4405540"/>
          </a:xfrm>
        </p:spPr>
        <p:txBody>
          <a:bodyPr>
            <a:noAutofit/>
          </a:bodyPr>
          <a:lstStyle/>
          <a:p>
            <a:pPr>
              <a:buClr>
                <a:schemeClr val="tx1"/>
              </a:buClr>
            </a:pPr>
            <a:r>
              <a:rPr lang="en-US" dirty="0">
                <a:solidFill>
                  <a:srgbClr val="FF0000"/>
                </a:solidFill>
              </a:rPr>
              <a:t>SA Node</a:t>
            </a:r>
          </a:p>
          <a:p>
            <a:pPr lvl="1"/>
            <a:r>
              <a:rPr lang="en-US" sz="2000" dirty="0"/>
              <a:t>Located in right atrial wall below opening of superior vena cava</a:t>
            </a:r>
          </a:p>
          <a:p>
            <a:pPr lvl="1"/>
            <a:r>
              <a:rPr lang="en-US" sz="2000" dirty="0">
                <a:solidFill>
                  <a:srgbClr val="FF0000"/>
                </a:solidFill>
              </a:rPr>
              <a:t>“Pacemaker” </a:t>
            </a:r>
            <a:r>
              <a:rPr lang="en-US" sz="2000" dirty="0"/>
              <a:t>of heart, controlling rate of heart beat</a:t>
            </a:r>
          </a:p>
          <a:p>
            <a:pPr>
              <a:buClr>
                <a:schemeClr val="tx1"/>
              </a:buClr>
            </a:pPr>
            <a:r>
              <a:rPr lang="en-US" dirty="0">
                <a:solidFill>
                  <a:srgbClr val="FF0000"/>
                </a:solidFill>
              </a:rPr>
              <a:t>AV Node</a:t>
            </a:r>
          </a:p>
          <a:p>
            <a:pPr lvl="1"/>
            <a:r>
              <a:rPr lang="en-US" sz="2000" dirty="0"/>
              <a:t>Located in interatrial septum (floor of right atrium)</a:t>
            </a:r>
          </a:p>
          <a:p>
            <a:pPr lvl="1"/>
            <a:r>
              <a:rPr lang="en-US" sz="2000" dirty="0"/>
              <a:t>Electrical relay station, slowing the electrical current from SA node by 1/10</a:t>
            </a:r>
            <a:r>
              <a:rPr lang="en-US" sz="2000" baseline="30000" dirty="0"/>
              <a:t>th</a:t>
            </a:r>
            <a:r>
              <a:rPr lang="en-US" sz="2000" dirty="0"/>
              <a:t> of second</a:t>
            </a:r>
          </a:p>
          <a:p>
            <a:pPr lvl="2"/>
            <a:r>
              <a:rPr lang="en-US" dirty="0"/>
              <a:t>This allows atria to contract first, then ventricles</a:t>
            </a:r>
          </a:p>
          <a:p>
            <a:pPr>
              <a:buClr>
                <a:schemeClr val="tx1"/>
              </a:buClr>
            </a:pPr>
            <a:r>
              <a:rPr lang="en-US" dirty="0">
                <a:solidFill>
                  <a:srgbClr val="FF0000"/>
                </a:solidFill>
              </a:rPr>
              <a:t>Conducting cells</a:t>
            </a:r>
          </a:p>
          <a:p>
            <a:pPr lvl="1"/>
            <a:r>
              <a:rPr lang="en-US" sz="2000" dirty="0"/>
              <a:t>Interconnect the two nodes and distribute stimulus throughout myocardium</a:t>
            </a:r>
          </a:p>
        </p:txBody>
      </p:sp>
      <p:pic>
        <p:nvPicPr>
          <p:cNvPr id="9" name="Picture 8">
            <a:extLst>
              <a:ext uri="{FF2B5EF4-FFF2-40B4-BE49-F238E27FC236}">
                <a16:creationId xmlns:a16="http://schemas.microsoft.com/office/drawing/2014/main" id="{304BDB0F-99C4-4C07-8FFF-67B75D6CC60D}"/>
              </a:ext>
            </a:extLst>
          </p:cNvPr>
          <p:cNvPicPr>
            <a:picLocks noChangeAspect="1"/>
          </p:cNvPicPr>
          <p:nvPr/>
        </p:nvPicPr>
        <p:blipFill rotWithShape="1">
          <a:blip r:embed="rId4"/>
          <a:srcRect l="1388" t="11545" r="1248" b="1403"/>
          <a:stretch/>
        </p:blipFill>
        <p:spPr>
          <a:xfrm>
            <a:off x="6716888" y="1499983"/>
            <a:ext cx="5066577" cy="3869474"/>
          </a:xfrm>
          <a:prstGeom prst="rect">
            <a:avLst/>
          </a:prstGeom>
        </p:spPr>
      </p:pic>
      <p:sp>
        <p:nvSpPr>
          <p:cNvPr id="10" name="TextBox 9">
            <a:extLst>
              <a:ext uri="{FF2B5EF4-FFF2-40B4-BE49-F238E27FC236}">
                <a16:creationId xmlns:a16="http://schemas.microsoft.com/office/drawing/2014/main" id="{8C6F5F8E-ACD1-4447-996A-2D25A82272E1}"/>
              </a:ext>
            </a:extLst>
          </p:cNvPr>
          <p:cNvSpPr txBox="1"/>
          <p:nvPr/>
        </p:nvSpPr>
        <p:spPr>
          <a:xfrm>
            <a:off x="6716888" y="5369457"/>
            <a:ext cx="5066577" cy="646331"/>
          </a:xfrm>
          <a:prstGeom prst="rect">
            <a:avLst/>
          </a:prstGeom>
          <a:noFill/>
          <a:ln w="28575">
            <a:solidFill>
              <a:srgbClr val="00B0F0"/>
            </a:solidFill>
          </a:ln>
        </p:spPr>
        <p:txBody>
          <a:bodyPr wrap="square" rtlCol="0">
            <a:spAutoFit/>
          </a:bodyPr>
          <a:lstStyle/>
          <a:p>
            <a:r>
              <a:rPr lang="en-US" dirty="0"/>
              <a:t>AV Ring electrically isolates atria from ventricles so they contract separately</a:t>
            </a:r>
          </a:p>
        </p:txBody>
      </p:sp>
      <p:sp>
        <p:nvSpPr>
          <p:cNvPr id="11" name="Rectangle 10">
            <a:extLst>
              <a:ext uri="{FF2B5EF4-FFF2-40B4-BE49-F238E27FC236}">
                <a16:creationId xmlns:a16="http://schemas.microsoft.com/office/drawing/2014/main" id="{3AF71941-7B17-41C3-8E81-9CD6BC0D7747}"/>
              </a:ext>
            </a:extLst>
          </p:cNvPr>
          <p:cNvSpPr/>
          <p:nvPr/>
        </p:nvSpPr>
        <p:spPr>
          <a:xfrm rot="19560045">
            <a:off x="8450680" y="3309516"/>
            <a:ext cx="1203357" cy="289930"/>
          </a:xfrm>
          <a:prstGeom prst="rect">
            <a:avLst/>
          </a:prstGeom>
          <a:solidFill>
            <a:srgbClr val="00B0F0"/>
          </a:solidFill>
          <a:ln>
            <a:solidFill>
              <a:srgbClr val="00B0F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C70430D-2B51-4BE8-8627-962EF0A1F72C}"/>
              </a:ext>
            </a:extLst>
          </p:cNvPr>
          <p:cNvSpPr/>
          <p:nvPr/>
        </p:nvSpPr>
        <p:spPr>
          <a:xfrm rot="197371">
            <a:off x="9513493" y="3026264"/>
            <a:ext cx="1203357" cy="289930"/>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5175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188871"/>
          </a:xfrm>
        </p:spPr>
        <p:txBody>
          <a:bodyPr>
            <a:noAutofit/>
          </a:bodyPr>
          <a:lstStyle/>
          <a:p>
            <a:pPr algn="ctr"/>
            <a:r>
              <a:rPr lang="en-US" sz="4000" b="1" dirty="0">
                <a:solidFill>
                  <a:srgbClr val="4F2683"/>
                </a:solidFill>
                <a:latin typeface="Calibri" panose="020F0502020204030204" pitchFamily="34" charset="0"/>
                <a:cs typeface="Calibri" panose="020F0502020204030204" pitchFamily="34" charset="0"/>
              </a:rPr>
              <a:t>Significance Action Potential Direction</a:t>
            </a:r>
            <a:endParaRPr lang="en-CA" sz="4000"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13" name="Content Placeholder 2">
            <a:extLst>
              <a:ext uri="{FF2B5EF4-FFF2-40B4-BE49-F238E27FC236}">
                <a16:creationId xmlns:a16="http://schemas.microsoft.com/office/drawing/2014/main" id="{15492B54-61DC-4E64-A2C7-37017825470E}"/>
              </a:ext>
            </a:extLst>
          </p:cNvPr>
          <p:cNvSpPr>
            <a:spLocks noGrp="1"/>
          </p:cNvSpPr>
          <p:nvPr>
            <p:ph idx="1"/>
          </p:nvPr>
        </p:nvSpPr>
        <p:spPr>
          <a:xfrm>
            <a:off x="252967" y="1667071"/>
            <a:ext cx="6063943" cy="4159119"/>
          </a:xfrm>
        </p:spPr>
        <p:txBody>
          <a:bodyPr>
            <a:normAutofit/>
          </a:bodyPr>
          <a:lstStyle/>
          <a:p>
            <a:pPr marL="0" indent="0">
              <a:buNone/>
            </a:pPr>
            <a:r>
              <a:rPr lang="en-US" dirty="0">
                <a:solidFill>
                  <a:srgbClr val="FF0000"/>
                </a:solidFill>
              </a:rPr>
              <a:t>Significance of AP propagation (p.198):</a:t>
            </a:r>
          </a:p>
          <a:p>
            <a:pPr marL="514350" indent="-514350">
              <a:buAutoNum type="arabicPeriod"/>
            </a:pPr>
            <a:r>
              <a:rPr lang="en-US" dirty="0"/>
              <a:t>Allows atria to contract first then ventricles contract</a:t>
            </a:r>
          </a:p>
          <a:p>
            <a:pPr marL="514350" indent="-514350">
              <a:buAutoNum type="arabicPeriod"/>
            </a:pPr>
            <a:r>
              <a:rPr lang="en-US" dirty="0"/>
              <a:t>Atria muscles contract from top to bottom to push blood down into ventricles. Ventricular muscles contract from bottom to top in order to eject blood up and into vessels (pulmonary artery and aorta).</a:t>
            </a:r>
          </a:p>
        </p:txBody>
      </p:sp>
      <p:pic>
        <p:nvPicPr>
          <p:cNvPr id="14" name="Picture 13">
            <a:extLst>
              <a:ext uri="{FF2B5EF4-FFF2-40B4-BE49-F238E27FC236}">
                <a16:creationId xmlns:a16="http://schemas.microsoft.com/office/drawing/2014/main" id="{B0ADDFCB-B120-4FE7-A243-7CE408F713E1}"/>
              </a:ext>
            </a:extLst>
          </p:cNvPr>
          <p:cNvPicPr>
            <a:picLocks noChangeAspect="1"/>
          </p:cNvPicPr>
          <p:nvPr/>
        </p:nvPicPr>
        <p:blipFill>
          <a:blip r:embed="rId4"/>
          <a:stretch>
            <a:fillRect/>
          </a:stretch>
        </p:blipFill>
        <p:spPr>
          <a:xfrm>
            <a:off x="6096000" y="1752378"/>
            <a:ext cx="5736090" cy="4159119"/>
          </a:xfrm>
          <a:prstGeom prst="rect">
            <a:avLst/>
          </a:prstGeom>
        </p:spPr>
      </p:pic>
    </p:spTree>
    <p:extLst>
      <p:ext uri="{BB962C8B-B14F-4D97-AF65-F5344CB8AC3E}">
        <p14:creationId xmlns:p14="http://schemas.microsoft.com/office/powerpoint/2010/main" val="1330857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lstStyle/>
          <a:p>
            <a:r>
              <a:rPr lang="en-US" sz="4800" b="1" dirty="0">
                <a:solidFill>
                  <a:srgbClr val="4F2683"/>
                </a:solidFill>
                <a:latin typeface="+mn-lt"/>
              </a:rPr>
              <a:t>Tutorial 11</a:t>
            </a:r>
            <a:br>
              <a:rPr lang="en-US" sz="4800" b="1" dirty="0">
                <a:solidFill>
                  <a:srgbClr val="4F2683"/>
                </a:solidFill>
                <a:latin typeface="+mn-lt"/>
              </a:rPr>
            </a:br>
            <a:r>
              <a:rPr lang="en-US" sz="4800" b="1" dirty="0">
                <a:solidFill>
                  <a:srgbClr val="4F2683"/>
                </a:solidFill>
                <a:latin typeface="+mn-lt"/>
              </a:rPr>
              <a:t>Sections 009/010</a:t>
            </a:r>
            <a:endParaRPr lang="en-CA"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11" name="TextBox 10">
            <a:extLst>
              <a:ext uri="{FF2B5EF4-FFF2-40B4-BE49-F238E27FC236}">
                <a16:creationId xmlns:a16="http://schemas.microsoft.com/office/drawing/2014/main" id="{48022D7B-DBD1-444A-8386-F86C549ED1C0}"/>
              </a:ext>
            </a:extLst>
          </p:cNvPr>
          <p:cNvSpPr txBox="1"/>
          <p:nvPr/>
        </p:nvSpPr>
        <p:spPr>
          <a:xfrm>
            <a:off x="4397524" y="3916641"/>
            <a:ext cx="3944374" cy="1384995"/>
          </a:xfrm>
          <a:prstGeom prst="rect">
            <a:avLst/>
          </a:prstGeom>
          <a:noFill/>
        </p:spPr>
        <p:txBody>
          <a:bodyPr wrap="square" rtlCol="0">
            <a:spAutoFit/>
          </a:bodyPr>
          <a:lstStyle/>
          <a:p>
            <a:pPr algn="r"/>
            <a:r>
              <a:rPr lang="en-CA" sz="2800" dirty="0"/>
              <a:t>TA: </a:t>
            </a:r>
            <a:r>
              <a:rPr lang="en-CA" sz="2800" dirty="0" err="1"/>
              <a:t>Greydon</a:t>
            </a:r>
            <a:r>
              <a:rPr lang="en-CA" sz="2800" dirty="0"/>
              <a:t> Gilmore</a:t>
            </a:r>
          </a:p>
          <a:p>
            <a:pPr algn="r"/>
            <a:r>
              <a:rPr lang="en-CA" sz="2800" dirty="0"/>
              <a:t>Physiology 2130</a:t>
            </a:r>
          </a:p>
          <a:p>
            <a:pPr algn="r"/>
            <a:r>
              <a:rPr lang="en-CA" sz="2800" dirty="0">
                <a:cs typeface="Arial Unicode MS"/>
              </a:rPr>
              <a:t>Nov 26</a:t>
            </a:r>
            <a:r>
              <a:rPr lang="en-CA" sz="2800" baseline="30000" dirty="0">
                <a:cs typeface="Arial Unicode MS"/>
              </a:rPr>
              <a:t>th</a:t>
            </a:r>
            <a:r>
              <a:rPr lang="en-CA" sz="2800" dirty="0">
                <a:cs typeface="Arial Unicode MS"/>
              </a:rPr>
              <a:t>, 2019</a:t>
            </a:r>
            <a:endParaRPr lang="en-US" sz="2800" dirty="0">
              <a:cs typeface="Arial Unicode MS"/>
            </a:endParaRPr>
          </a:p>
        </p:txBody>
      </p:sp>
    </p:spTree>
    <p:extLst>
      <p:ext uri="{BB962C8B-B14F-4D97-AF65-F5344CB8AC3E}">
        <p14:creationId xmlns:p14="http://schemas.microsoft.com/office/powerpoint/2010/main" val="3761491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Signal Flow</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Picture 5">
            <a:extLst>
              <a:ext uri="{FF2B5EF4-FFF2-40B4-BE49-F238E27FC236}">
                <a16:creationId xmlns:a16="http://schemas.microsoft.com/office/drawing/2014/main" id="{95FC5A51-6206-41C8-B29A-6CAD4D0297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866309"/>
            <a:ext cx="5627104" cy="3259031"/>
          </a:xfrm>
          <a:prstGeom prst="rect">
            <a:avLst/>
          </a:prstGeom>
        </p:spPr>
      </p:pic>
      <p:sp>
        <p:nvSpPr>
          <p:cNvPr id="8" name="Rectangle 7">
            <a:extLst>
              <a:ext uri="{FF2B5EF4-FFF2-40B4-BE49-F238E27FC236}">
                <a16:creationId xmlns:a16="http://schemas.microsoft.com/office/drawing/2014/main" id="{4A7261AC-F7F0-4C2D-968D-5648689B5C74}"/>
              </a:ext>
            </a:extLst>
          </p:cNvPr>
          <p:cNvSpPr/>
          <p:nvPr/>
        </p:nvSpPr>
        <p:spPr>
          <a:xfrm>
            <a:off x="5122887" y="3195290"/>
            <a:ext cx="1706880" cy="646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46EBD00F-A5C6-43AB-9C7B-8269176FC97B}"/>
              </a:ext>
            </a:extLst>
          </p:cNvPr>
          <p:cNvSpPr/>
          <p:nvPr/>
        </p:nvSpPr>
        <p:spPr>
          <a:xfrm>
            <a:off x="10169802" y="1374194"/>
            <a:ext cx="1706880" cy="646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Content Placeholder 2">
            <a:extLst>
              <a:ext uri="{FF2B5EF4-FFF2-40B4-BE49-F238E27FC236}">
                <a16:creationId xmlns:a16="http://schemas.microsoft.com/office/drawing/2014/main" id="{1ACA5C04-0EEE-4DB8-8ED4-049385921BC1}"/>
              </a:ext>
            </a:extLst>
          </p:cNvPr>
          <p:cNvSpPr>
            <a:spLocks noGrp="1"/>
          </p:cNvSpPr>
          <p:nvPr>
            <p:ph idx="1"/>
          </p:nvPr>
        </p:nvSpPr>
        <p:spPr>
          <a:xfrm>
            <a:off x="236894" y="1524111"/>
            <a:ext cx="5713019" cy="4211609"/>
          </a:xfrm>
        </p:spPr>
        <p:txBody>
          <a:bodyPr>
            <a:normAutofit/>
          </a:bodyPr>
          <a:lstStyle/>
          <a:p>
            <a:r>
              <a:rPr lang="en-US" dirty="0">
                <a:solidFill>
                  <a:srgbClr val="FF0000"/>
                </a:solidFill>
              </a:rPr>
              <a:t>SA Node</a:t>
            </a:r>
            <a:r>
              <a:rPr lang="en-US" dirty="0"/>
              <a:t>: Pacemaker of the heart </a:t>
            </a:r>
          </a:p>
          <a:p>
            <a:pPr lvl="1"/>
            <a:r>
              <a:rPr lang="en-US" dirty="0"/>
              <a:t>How does it generate fast spontaneous APs?</a:t>
            </a:r>
          </a:p>
          <a:p>
            <a:pPr lvl="2" indent="-285750">
              <a:buFont typeface="Wingdings" panose="05000000000000000000" pitchFamily="2" charset="2"/>
              <a:buChar char="§"/>
            </a:pPr>
            <a:r>
              <a:rPr lang="en-US" dirty="0"/>
              <a:t>Permeability to Na</a:t>
            </a:r>
            <a:r>
              <a:rPr lang="en-US" baseline="30000" dirty="0"/>
              <a:t>+</a:t>
            </a:r>
            <a:r>
              <a:rPr lang="en-US" dirty="0"/>
              <a:t> and Ca</a:t>
            </a:r>
            <a:r>
              <a:rPr lang="en-US" baseline="30000" dirty="0"/>
              <a:t>2+</a:t>
            </a:r>
          </a:p>
          <a:p>
            <a:pPr lvl="2" indent="-285750">
              <a:buFont typeface="Wingdings" panose="05000000000000000000" pitchFamily="2" charset="2"/>
              <a:buChar char="§"/>
            </a:pPr>
            <a:r>
              <a:rPr lang="en-US" dirty="0"/>
              <a:t>Permeability to K</a:t>
            </a:r>
            <a:r>
              <a:rPr lang="en-US" baseline="30000" dirty="0"/>
              <a:t>+</a:t>
            </a:r>
          </a:p>
          <a:p>
            <a:pPr marL="857250" lvl="1" indent="-457200"/>
            <a:r>
              <a:rPr lang="en-US" dirty="0"/>
              <a:t>These properties naturally bring the cell to threshold</a:t>
            </a:r>
          </a:p>
        </p:txBody>
      </p:sp>
    </p:spTree>
    <p:extLst>
      <p:ext uri="{BB962C8B-B14F-4D97-AF65-F5344CB8AC3E}">
        <p14:creationId xmlns:p14="http://schemas.microsoft.com/office/powerpoint/2010/main" val="2911497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Autofit/>
          </a:bodyPr>
          <a:lstStyle/>
          <a:p>
            <a:pPr algn="ctr"/>
            <a:r>
              <a:rPr lang="en-US" sz="4000" b="1" dirty="0">
                <a:solidFill>
                  <a:srgbClr val="4F2683"/>
                </a:solidFill>
                <a:latin typeface="Calibri" panose="020F0502020204030204" pitchFamily="34" charset="0"/>
                <a:cs typeface="Calibri" panose="020F0502020204030204" pitchFamily="34" charset="0"/>
              </a:rPr>
              <a:t>SA Node Action potential</a:t>
            </a:r>
            <a:endParaRPr lang="en-CA" sz="3600"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6" name="Content Placeholder 3">
            <a:extLst>
              <a:ext uri="{FF2B5EF4-FFF2-40B4-BE49-F238E27FC236}">
                <a16:creationId xmlns:a16="http://schemas.microsoft.com/office/drawing/2014/main" id="{3A5AD2FF-934B-4770-B111-08093A98DB10}"/>
              </a:ext>
            </a:extLst>
          </p:cNvPr>
          <p:cNvPicPr>
            <a:picLocks noGrp="1" noChangeAspect="1"/>
          </p:cNvPicPr>
          <p:nvPr>
            <p:ph idx="1"/>
          </p:nvPr>
        </p:nvPicPr>
        <p:blipFill>
          <a:blip r:embed="rId3"/>
          <a:stretch>
            <a:fillRect/>
          </a:stretch>
        </p:blipFill>
        <p:spPr>
          <a:xfrm>
            <a:off x="1763712" y="1408548"/>
            <a:ext cx="8664575" cy="3658507"/>
          </a:xfrm>
          <a:prstGeom prst="rect">
            <a:avLst/>
          </a:prstGeom>
        </p:spPr>
      </p:pic>
    </p:spTree>
    <p:extLst>
      <p:ext uri="{BB962C8B-B14F-4D97-AF65-F5344CB8AC3E}">
        <p14:creationId xmlns:p14="http://schemas.microsoft.com/office/powerpoint/2010/main" val="39325014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normAutofit/>
          </a:bodyPr>
          <a:lstStyle/>
          <a:p>
            <a:pPr algn="ctr"/>
            <a:r>
              <a:rPr lang="en-US" sz="4800" b="1" dirty="0">
                <a:solidFill>
                  <a:srgbClr val="4F2683"/>
                </a:solidFill>
                <a:latin typeface="Calibri" panose="020F0502020204030204" pitchFamily="34" charset="0"/>
                <a:cs typeface="Calibri" panose="020F0502020204030204" pitchFamily="34" charset="0"/>
              </a:rPr>
              <a:t>Compare/Contrast – Action Potentials</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graphicFrame>
        <p:nvGraphicFramePr>
          <p:cNvPr id="8" name="Table 7">
            <a:extLst>
              <a:ext uri="{FF2B5EF4-FFF2-40B4-BE49-F238E27FC236}">
                <a16:creationId xmlns:a16="http://schemas.microsoft.com/office/drawing/2014/main" id="{9A8A2C50-EDF5-4E3C-A292-6D03325A6B55}"/>
              </a:ext>
            </a:extLst>
          </p:cNvPr>
          <p:cNvGraphicFramePr>
            <a:graphicFrameLocks noGrp="1"/>
          </p:cNvGraphicFramePr>
          <p:nvPr>
            <p:extLst/>
          </p:nvPr>
        </p:nvGraphicFramePr>
        <p:xfrm>
          <a:off x="1161690" y="1297577"/>
          <a:ext cx="9868619" cy="4361944"/>
        </p:xfrm>
        <a:graphic>
          <a:graphicData uri="http://schemas.openxmlformats.org/drawingml/2006/table">
            <a:tbl>
              <a:tblPr firstRow="1" bandRow="1">
                <a:tableStyleId>{5C22544A-7EE6-4342-B048-85BDC9FD1C3A}</a:tableStyleId>
              </a:tblPr>
              <a:tblGrid>
                <a:gridCol w="2172418">
                  <a:extLst>
                    <a:ext uri="{9D8B030D-6E8A-4147-A177-3AD203B41FA5}">
                      <a16:colId xmlns:a16="http://schemas.microsoft.com/office/drawing/2014/main" val="1460187334"/>
                    </a:ext>
                  </a:extLst>
                </a:gridCol>
                <a:gridCol w="3571336">
                  <a:extLst>
                    <a:ext uri="{9D8B030D-6E8A-4147-A177-3AD203B41FA5}">
                      <a16:colId xmlns:a16="http://schemas.microsoft.com/office/drawing/2014/main" val="3595674797"/>
                    </a:ext>
                  </a:extLst>
                </a:gridCol>
                <a:gridCol w="4124865">
                  <a:extLst>
                    <a:ext uri="{9D8B030D-6E8A-4147-A177-3AD203B41FA5}">
                      <a16:colId xmlns:a16="http://schemas.microsoft.com/office/drawing/2014/main" val="4124753806"/>
                    </a:ext>
                  </a:extLst>
                </a:gridCol>
              </a:tblGrid>
              <a:tr h="695944">
                <a:tc>
                  <a:txBody>
                    <a:bodyPr/>
                    <a:lstStyle/>
                    <a:p>
                      <a:pPr algn="ctr"/>
                      <a:endParaRPr lang="en-US" sz="1600" b="1" dirty="0"/>
                    </a:p>
                  </a:txBody>
                  <a:tcPr/>
                </a:tc>
                <a:tc>
                  <a:txBody>
                    <a:bodyPr/>
                    <a:lstStyle/>
                    <a:p>
                      <a:pPr algn="ctr"/>
                      <a:r>
                        <a:rPr lang="en-CA" dirty="0"/>
                        <a:t>Action Potential</a:t>
                      </a:r>
                    </a:p>
                  </a:txBody>
                  <a:tcPr anchor="ctr"/>
                </a:tc>
                <a:tc>
                  <a:txBody>
                    <a:bodyPr/>
                    <a:lstStyle/>
                    <a:p>
                      <a:pPr algn="ctr"/>
                      <a:r>
                        <a:rPr lang="en-CA" dirty="0"/>
                        <a:t>Cardiac AP</a:t>
                      </a:r>
                    </a:p>
                  </a:txBody>
                  <a:tcPr anchor="ctr"/>
                </a:tc>
                <a:extLst>
                  <a:ext uri="{0D108BD9-81ED-4DB2-BD59-A6C34878D82A}">
                    <a16:rowId xmlns:a16="http://schemas.microsoft.com/office/drawing/2014/main" val="903756487"/>
                  </a:ext>
                </a:extLst>
              </a:tr>
              <a:tr h="444548">
                <a:tc>
                  <a:txBody>
                    <a:bodyPr/>
                    <a:lstStyle/>
                    <a:p>
                      <a:r>
                        <a:rPr lang="en-CA" b="1" dirty="0"/>
                        <a:t>RMP</a:t>
                      </a:r>
                    </a:p>
                  </a:txBody>
                  <a:tcPr/>
                </a:tc>
                <a:tc>
                  <a:txBody>
                    <a:bodyPr/>
                    <a:lstStyle/>
                    <a:p>
                      <a:pPr algn="ctr"/>
                      <a:r>
                        <a:rPr lang="en-CA" dirty="0"/>
                        <a:t>RMP = -70 mV</a:t>
                      </a:r>
                    </a:p>
                  </a:txBody>
                  <a:tcPr/>
                </a:tc>
                <a:tc>
                  <a:txBody>
                    <a:bodyPr/>
                    <a:lstStyle/>
                    <a:p>
                      <a:pPr algn="ctr"/>
                      <a:r>
                        <a:rPr lang="en-CA" dirty="0"/>
                        <a:t>RMP = ~-60 mV</a:t>
                      </a:r>
                    </a:p>
                  </a:txBody>
                  <a:tcPr/>
                </a:tc>
                <a:extLst>
                  <a:ext uri="{0D108BD9-81ED-4DB2-BD59-A6C34878D82A}">
                    <a16:rowId xmlns:a16="http://schemas.microsoft.com/office/drawing/2014/main" val="3158533116"/>
                  </a:ext>
                </a:extLst>
              </a:tr>
              <a:tr h="444548">
                <a:tc>
                  <a:txBody>
                    <a:bodyPr/>
                    <a:lstStyle/>
                    <a:p>
                      <a:r>
                        <a:rPr lang="en-CA" b="1" dirty="0"/>
                        <a:t>Threshold</a:t>
                      </a:r>
                    </a:p>
                  </a:txBody>
                  <a:tcPr/>
                </a:tc>
                <a:tc>
                  <a:txBody>
                    <a:bodyPr/>
                    <a:lstStyle/>
                    <a:p>
                      <a:pPr algn="ctr"/>
                      <a:r>
                        <a:rPr lang="en-CA" dirty="0"/>
                        <a:t>Threshold = -55 mV</a:t>
                      </a:r>
                    </a:p>
                  </a:txBody>
                  <a:tcPr/>
                </a:tc>
                <a:tc>
                  <a:txBody>
                    <a:bodyPr/>
                    <a:lstStyle/>
                    <a:p>
                      <a:pPr algn="ctr"/>
                      <a:r>
                        <a:rPr lang="en-CA" dirty="0"/>
                        <a:t>Threshold = -40 mV</a:t>
                      </a:r>
                    </a:p>
                  </a:txBody>
                  <a:tcPr/>
                </a:tc>
                <a:extLst>
                  <a:ext uri="{0D108BD9-81ED-4DB2-BD59-A6C34878D82A}">
                    <a16:rowId xmlns:a16="http://schemas.microsoft.com/office/drawing/2014/main" val="2867001825"/>
                  </a:ext>
                </a:extLst>
              </a:tr>
              <a:tr h="694226">
                <a:tc>
                  <a:txBody>
                    <a:bodyPr/>
                    <a:lstStyle/>
                    <a:p>
                      <a:r>
                        <a:rPr lang="en-CA" b="1" dirty="0"/>
                        <a:t>Stimulus</a:t>
                      </a:r>
                    </a:p>
                  </a:txBody>
                  <a:tcPr/>
                </a:tc>
                <a:tc>
                  <a:txBody>
                    <a:bodyPr/>
                    <a:lstStyle/>
                    <a:p>
                      <a:pPr algn="ctr"/>
                      <a:r>
                        <a:rPr lang="en-CA" dirty="0"/>
                        <a:t>Graded Potential</a:t>
                      </a:r>
                    </a:p>
                  </a:txBody>
                  <a:tcPr/>
                </a:tc>
                <a:tc>
                  <a:txBody>
                    <a:bodyPr/>
                    <a:lstStyle/>
                    <a:p>
                      <a:pPr algn="ctr"/>
                      <a:r>
                        <a:rPr lang="en-CA" dirty="0"/>
                        <a:t>Slow Leak (Na</a:t>
                      </a:r>
                      <a:r>
                        <a:rPr lang="en-CA" baseline="30000" dirty="0"/>
                        <a:t>+</a:t>
                      </a:r>
                      <a:r>
                        <a:rPr lang="en-CA" dirty="0"/>
                        <a:t>/Ca</a:t>
                      </a:r>
                      <a:r>
                        <a:rPr lang="en-CA" baseline="30000" dirty="0"/>
                        <a:t>2+</a:t>
                      </a:r>
                      <a:r>
                        <a:rPr lang="en-CA" dirty="0"/>
                        <a:t>)</a:t>
                      </a:r>
                    </a:p>
                  </a:txBody>
                  <a:tcPr/>
                </a:tc>
                <a:extLst>
                  <a:ext uri="{0D108BD9-81ED-4DB2-BD59-A6C34878D82A}">
                    <a16:rowId xmlns:a16="http://schemas.microsoft.com/office/drawing/2014/main" val="2310982159"/>
                  </a:ext>
                </a:extLst>
              </a:tr>
              <a:tr h="694226">
                <a:tc>
                  <a:txBody>
                    <a:bodyPr/>
                    <a:lstStyle/>
                    <a:p>
                      <a:r>
                        <a:rPr lang="en-CA" b="1" dirty="0" err="1"/>
                        <a:t>Depol</a:t>
                      </a:r>
                      <a:r>
                        <a:rPr lang="en-CA" b="1" dirty="0"/>
                        <a:t>. Channels</a:t>
                      </a:r>
                    </a:p>
                  </a:txBody>
                  <a:tcPr/>
                </a:tc>
                <a:tc>
                  <a:txBody>
                    <a:bodyPr/>
                    <a:lstStyle/>
                    <a:p>
                      <a:pPr algn="ctr"/>
                      <a:r>
                        <a:rPr lang="en-CA" dirty="0"/>
                        <a:t>Depolarization = VG Na</a:t>
                      </a:r>
                      <a:r>
                        <a:rPr lang="en-CA" baseline="30000" dirty="0"/>
                        <a:t>+</a:t>
                      </a:r>
                      <a:endParaRPr lang="en-CA" dirty="0"/>
                    </a:p>
                  </a:txBody>
                  <a:tcPr/>
                </a:tc>
                <a:tc>
                  <a:txBody>
                    <a:bodyPr/>
                    <a:lstStyle/>
                    <a:p>
                      <a:pPr algn="ctr"/>
                      <a:r>
                        <a:rPr lang="en-CA" dirty="0"/>
                        <a:t>Depolarization = VG Ca</a:t>
                      </a:r>
                      <a:r>
                        <a:rPr lang="en-CA" baseline="30000" dirty="0"/>
                        <a:t>2+</a:t>
                      </a:r>
                      <a:endParaRPr lang="en-CA" dirty="0"/>
                    </a:p>
                  </a:txBody>
                  <a:tcPr/>
                </a:tc>
                <a:extLst>
                  <a:ext uri="{0D108BD9-81ED-4DB2-BD59-A6C34878D82A}">
                    <a16:rowId xmlns:a16="http://schemas.microsoft.com/office/drawing/2014/main" val="3584382973"/>
                  </a:ext>
                </a:extLst>
              </a:tr>
              <a:tr h="694226">
                <a:tc>
                  <a:txBody>
                    <a:bodyPr/>
                    <a:lstStyle/>
                    <a:p>
                      <a:r>
                        <a:rPr lang="en-CA" b="1" dirty="0" err="1"/>
                        <a:t>Repol</a:t>
                      </a:r>
                      <a:r>
                        <a:rPr lang="en-CA" b="1" dirty="0"/>
                        <a:t>. Channels</a:t>
                      </a:r>
                    </a:p>
                  </a:txBody>
                  <a:tcPr/>
                </a:tc>
                <a:tc>
                  <a:txBody>
                    <a:bodyPr/>
                    <a:lstStyle/>
                    <a:p>
                      <a:pPr algn="ctr"/>
                      <a:r>
                        <a:rPr lang="en-CA" dirty="0"/>
                        <a:t>Repolarization = VG K</a:t>
                      </a:r>
                      <a:r>
                        <a:rPr lang="en-CA" baseline="30000" dirty="0"/>
                        <a:t>+</a:t>
                      </a:r>
                      <a:endParaRPr lang="en-CA" dirty="0"/>
                    </a:p>
                  </a:txBody>
                  <a:tcPr/>
                </a:tc>
                <a:tc>
                  <a:txBody>
                    <a:bodyPr/>
                    <a:lstStyle/>
                    <a:p>
                      <a:pPr algn="ctr"/>
                      <a:r>
                        <a:rPr lang="en-CA" dirty="0"/>
                        <a:t>Repolarization = VG K</a:t>
                      </a:r>
                      <a:r>
                        <a:rPr lang="en-CA" baseline="30000" dirty="0"/>
                        <a:t>+</a:t>
                      </a:r>
                      <a:endParaRPr lang="en-CA" dirty="0"/>
                    </a:p>
                  </a:txBody>
                  <a:tcPr/>
                </a:tc>
                <a:extLst>
                  <a:ext uri="{0D108BD9-81ED-4DB2-BD59-A6C34878D82A}">
                    <a16:rowId xmlns:a16="http://schemas.microsoft.com/office/drawing/2014/main" val="3845854772"/>
                  </a:ext>
                </a:extLst>
              </a:tr>
              <a:tr h="694226">
                <a:tc>
                  <a:txBody>
                    <a:bodyPr/>
                    <a:lstStyle/>
                    <a:p>
                      <a:r>
                        <a:rPr lang="en-CA" b="1" dirty="0" err="1"/>
                        <a:t>Hyperpol</a:t>
                      </a:r>
                      <a:r>
                        <a:rPr lang="en-CA" b="1" dirty="0"/>
                        <a:t>.</a:t>
                      </a:r>
                    </a:p>
                  </a:txBody>
                  <a:tcPr/>
                </a:tc>
                <a:tc>
                  <a:txBody>
                    <a:bodyPr/>
                    <a:lstStyle/>
                    <a:p>
                      <a:pPr algn="ctr"/>
                      <a:r>
                        <a:rPr lang="en-CA" dirty="0"/>
                        <a:t>Hyperpolarization = Leak channels</a:t>
                      </a:r>
                    </a:p>
                  </a:txBody>
                  <a:tcPr/>
                </a:tc>
                <a:tc>
                  <a:txBody>
                    <a:bodyPr/>
                    <a:lstStyle/>
                    <a:p>
                      <a:pPr algn="ctr"/>
                      <a:r>
                        <a:rPr lang="en-CA" dirty="0"/>
                        <a:t>N/A</a:t>
                      </a:r>
                    </a:p>
                  </a:txBody>
                  <a:tcPr/>
                </a:tc>
                <a:extLst>
                  <a:ext uri="{0D108BD9-81ED-4DB2-BD59-A6C34878D82A}">
                    <a16:rowId xmlns:a16="http://schemas.microsoft.com/office/drawing/2014/main" val="1156965350"/>
                  </a:ext>
                </a:extLst>
              </a:tr>
            </a:tbl>
          </a:graphicData>
        </a:graphic>
      </p:graphicFrame>
    </p:spTree>
    <p:extLst>
      <p:ext uri="{BB962C8B-B14F-4D97-AF65-F5344CB8AC3E}">
        <p14:creationId xmlns:p14="http://schemas.microsoft.com/office/powerpoint/2010/main" val="38271087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6809"/>
            <a:ext cx="10515600" cy="773798"/>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Cardiac Cycle</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12" name="Picture 11">
            <a:extLst>
              <a:ext uri="{FF2B5EF4-FFF2-40B4-BE49-F238E27FC236}">
                <a16:creationId xmlns:a16="http://schemas.microsoft.com/office/drawing/2014/main" id="{904F545D-68F5-47BB-AD05-6C97B1A4A910}"/>
              </a:ext>
            </a:extLst>
          </p:cNvPr>
          <p:cNvPicPr>
            <a:picLocks noChangeAspect="1"/>
          </p:cNvPicPr>
          <p:nvPr/>
        </p:nvPicPr>
        <p:blipFill>
          <a:blip r:embed="rId3"/>
          <a:stretch>
            <a:fillRect/>
          </a:stretch>
        </p:blipFill>
        <p:spPr>
          <a:xfrm>
            <a:off x="6479178" y="740418"/>
            <a:ext cx="4874622" cy="5281660"/>
          </a:xfrm>
          <a:prstGeom prst="rect">
            <a:avLst/>
          </a:prstGeom>
        </p:spPr>
      </p:pic>
      <p:sp>
        <p:nvSpPr>
          <p:cNvPr id="13" name="Content Placeholder 2">
            <a:extLst>
              <a:ext uri="{FF2B5EF4-FFF2-40B4-BE49-F238E27FC236}">
                <a16:creationId xmlns:a16="http://schemas.microsoft.com/office/drawing/2014/main" id="{9396762C-0401-4E68-8593-3C669D1A0156}"/>
              </a:ext>
            </a:extLst>
          </p:cNvPr>
          <p:cNvSpPr>
            <a:spLocks noGrp="1"/>
          </p:cNvSpPr>
          <p:nvPr>
            <p:ph idx="1"/>
          </p:nvPr>
        </p:nvSpPr>
        <p:spPr>
          <a:xfrm>
            <a:off x="229403" y="780607"/>
            <a:ext cx="6150531" cy="4718210"/>
          </a:xfrm>
        </p:spPr>
        <p:txBody>
          <a:bodyPr>
            <a:noAutofit/>
          </a:bodyPr>
          <a:lstStyle/>
          <a:p>
            <a:pPr marL="0" indent="0">
              <a:spcBef>
                <a:spcPts val="0"/>
              </a:spcBef>
              <a:buNone/>
            </a:pPr>
            <a:r>
              <a:rPr lang="en-US" sz="2400" dirty="0">
                <a:solidFill>
                  <a:srgbClr val="FF0000"/>
                </a:solidFill>
              </a:rPr>
              <a:t>Atrial Systole (Atrial Contraction)</a:t>
            </a:r>
          </a:p>
          <a:p>
            <a:pPr lvl="1">
              <a:spcBef>
                <a:spcPts val="0"/>
              </a:spcBef>
            </a:pPr>
            <a:r>
              <a:rPr lang="en-US" sz="1800" dirty="0"/>
              <a:t>P-wave: Atria contract</a:t>
            </a:r>
          </a:p>
          <a:p>
            <a:pPr lvl="1">
              <a:spcBef>
                <a:spcPts val="0"/>
              </a:spcBef>
            </a:pPr>
            <a:r>
              <a:rPr lang="en-US" sz="1800" dirty="0"/>
              <a:t>Pressure: Atria &gt; Ventricles</a:t>
            </a:r>
          </a:p>
          <a:p>
            <a:pPr lvl="1">
              <a:spcBef>
                <a:spcPts val="0"/>
              </a:spcBef>
            </a:pPr>
            <a:r>
              <a:rPr lang="en-US" sz="1800" dirty="0"/>
              <a:t>AV valve already open</a:t>
            </a:r>
          </a:p>
          <a:p>
            <a:pPr lvl="1">
              <a:spcBef>
                <a:spcPts val="0"/>
              </a:spcBef>
            </a:pPr>
            <a:r>
              <a:rPr lang="en-US" sz="1800" dirty="0"/>
              <a:t>Blood (30%) fills ventricles to EDV</a:t>
            </a:r>
          </a:p>
          <a:p>
            <a:pPr marL="0" indent="0">
              <a:spcBef>
                <a:spcPts val="0"/>
              </a:spcBef>
              <a:buNone/>
            </a:pPr>
            <a:r>
              <a:rPr lang="en-US" sz="2400" dirty="0">
                <a:solidFill>
                  <a:srgbClr val="FF0000"/>
                </a:solidFill>
              </a:rPr>
              <a:t>Early Ventricular Systole (</a:t>
            </a:r>
            <a:r>
              <a:rPr lang="en-US" sz="2400" dirty="0" err="1">
                <a:solidFill>
                  <a:srgbClr val="FF0000"/>
                </a:solidFill>
              </a:rPr>
              <a:t>Isovol</a:t>
            </a:r>
            <a:r>
              <a:rPr lang="en-US" sz="2400" dirty="0">
                <a:solidFill>
                  <a:srgbClr val="FF0000"/>
                </a:solidFill>
              </a:rPr>
              <a:t>. Contraction)</a:t>
            </a:r>
          </a:p>
          <a:p>
            <a:pPr lvl="1">
              <a:spcBef>
                <a:spcPts val="0"/>
              </a:spcBef>
            </a:pPr>
            <a:r>
              <a:rPr lang="en-US" sz="1800" dirty="0"/>
              <a:t>QRS: Ventricles begin to contract</a:t>
            </a:r>
          </a:p>
          <a:p>
            <a:pPr lvl="1">
              <a:spcBef>
                <a:spcPts val="0"/>
              </a:spcBef>
            </a:pPr>
            <a:r>
              <a:rPr lang="en-US" sz="1800" dirty="0"/>
              <a:t>Pressure: Aorta &gt; Ventricles &gt; Atria</a:t>
            </a:r>
          </a:p>
          <a:p>
            <a:pPr lvl="1">
              <a:spcBef>
                <a:spcPts val="0"/>
              </a:spcBef>
            </a:pPr>
            <a:r>
              <a:rPr lang="en-US" sz="1800" dirty="0"/>
              <a:t>AV valve close </a:t>
            </a:r>
          </a:p>
          <a:p>
            <a:pPr lvl="1">
              <a:spcBef>
                <a:spcPts val="0"/>
              </a:spcBef>
            </a:pPr>
            <a:r>
              <a:rPr lang="en-US" sz="1800" dirty="0"/>
              <a:t>No change in volume</a:t>
            </a:r>
          </a:p>
          <a:p>
            <a:pPr marL="0" indent="0">
              <a:spcBef>
                <a:spcPts val="0"/>
              </a:spcBef>
              <a:buNone/>
            </a:pPr>
            <a:r>
              <a:rPr lang="en-US" sz="2400" dirty="0">
                <a:solidFill>
                  <a:srgbClr val="FF0000"/>
                </a:solidFill>
              </a:rPr>
              <a:t>Ventricular Systole (Ventricular Ejection)</a:t>
            </a:r>
          </a:p>
          <a:p>
            <a:pPr lvl="1">
              <a:spcBef>
                <a:spcPts val="0"/>
              </a:spcBef>
            </a:pPr>
            <a:r>
              <a:rPr lang="en-US" sz="1800" dirty="0"/>
              <a:t>Ventricles finish contracting</a:t>
            </a:r>
          </a:p>
          <a:p>
            <a:pPr lvl="1">
              <a:spcBef>
                <a:spcPts val="0"/>
              </a:spcBef>
            </a:pPr>
            <a:r>
              <a:rPr lang="en-US" sz="1800" dirty="0"/>
              <a:t>Pressure: Ventricles &gt; Aorta</a:t>
            </a:r>
          </a:p>
          <a:p>
            <a:pPr lvl="1">
              <a:spcBef>
                <a:spcPts val="0"/>
              </a:spcBef>
            </a:pPr>
            <a:r>
              <a:rPr lang="en-US" sz="1800" dirty="0"/>
              <a:t>Aortic valve open</a:t>
            </a:r>
          </a:p>
          <a:p>
            <a:pPr lvl="1">
              <a:spcBef>
                <a:spcPts val="0"/>
              </a:spcBef>
            </a:pPr>
            <a:r>
              <a:rPr lang="en-US" sz="1800" dirty="0"/>
              <a:t>Blood leaves ventricles to ESV</a:t>
            </a:r>
          </a:p>
          <a:p>
            <a:pPr lvl="1">
              <a:spcBef>
                <a:spcPts val="0"/>
              </a:spcBef>
            </a:pPr>
            <a:r>
              <a:rPr lang="en-US" sz="1800" dirty="0"/>
              <a:t>T-wave</a:t>
            </a:r>
          </a:p>
        </p:txBody>
      </p:sp>
    </p:spTree>
    <p:extLst>
      <p:ext uri="{BB962C8B-B14F-4D97-AF65-F5344CB8AC3E}">
        <p14:creationId xmlns:p14="http://schemas.microsoft.com/office/powerpoint/2010/main" val="17099925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6809"/>
            <a:ext cx="10515600" cy="773798"/>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Cardiac Cycle</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12" name="Picture 11">
            <a:extLst>
              <a:ext uri="{FF2B5EF4-FFF2-40B4-BE49-F238E27FC236}">
                <a16:creationId xmlns:a16="http://schemas.microsoft.com/office/drawing/2014/main" id="{904F545D-68F5-47BB-AD05-6C97B1A4A910}"/>
              </a:ext>
            </a:extLst>
          </p:cNvPr>
          <p:cNvPicPr>
            <a:picLocks noChangeAspect="1"/>
          </p:cNvPicPr>
          <p:nvPr/>
        </p:nvPicPr>
        <p:blipFill>
          <a:blip r:embed="rId3"/>
          <a:stretch>
            <a:fillRect/>
          </a:stretch>
        </p:blipFill>
        <p:spPr>
          <a:xfrm>
            <a:off x="6479178" y="740418"/>
            <a:ext cx="4874622" cy="5281660"/>
          </a:xfrm>
          <a:prstGeom prst="rect">
            <a:avLst/>
          </a:prstGeom>
        </p:spPr>
      </p:pic>
      <p:sp>
        <p:nvSpPr>
          <p:cNvPr id="11" name="Content Placeholder 2">
            <a:extLst>
              <a:ext uri="{FF2B5EF4-FFF2-40B4-BE49-F238E27FC236}">
                <a16:creationId xmlns:a16="http://schemas.microsoft.com/office/drawing/2014/main" id="{D18B9071-641C-4ECC-92D0-53FADC92F5CF}"/>
              </a:ext>
            </a:extLst>
          </p:cNvPr>
          <p:cNvSpPr>
            <a:spLocks noGrp="1"/>
          </p:cNvSpPr>
          <p:nvPr>
            <p:ph idx="1"/>
          </p:nvPr>
        </p:nvSpPr>
        <p:spPr>
          <a:xfrm>
            <a:off x="164324" y="780607"/>
            <a:ext cx="6150531" cy="4718210"/>
          </a:xfrm>
        </p:spPr>
        <p:txBody>
          <a:bodyPr>
            <a:noAutofit/>
          </a:bodyPr>
          <a:lstStyle/>
          <a:p>
            <a:pPr marL="0" indent="0">
              <a:spcBef>
                <a:spcPts val="0"/>
              </a:spcBef>
              <a:buNone/>
            </a:pPr>
            <a:r>
              <a:rPr lang="en-US" sz="2400" dirty="0">
                <a:solidFill>
                  <a:srgbClr val="FF0000"/>
                </a:solidFill>
              </a:rPr>
              <a:t>Early Ventricular Diastole (</a:t>
            </a:r>
            <a:r>
              <a:rPr lang="en-US" sz="2400" dirty="0" err="1">
                <a:solidFill>
                  <a:srgbClr val="FF0000"/>
                </a:solidFill>
              </a:rPr>
              <a:t>Isovol</a:t>
            </a:r>
            <a:r>
              <a:rPr lang="en-US" sz="2400" dirty="0">
                <a:solidFill>
                  <a:srgbClr val="FF0000"/>
                </a:solidFill>
              </a:rPr>
              <a:t>. Relaxation)</a:t>
            </a:r>
          </a:p>
          <a:p>
            <a:pPr lvl="1">
              <a:spcBef>
                <a:spcPts val="0"/>
              </a:spcBef>
            </a:pPr>
            <a:r>
              <a:rPr lang="en-US" sz="2000" dirty="0"/>
              <a:t>Ventricles relax</a:t>
            </a:r>
          </a:p>
          <a:p>
            <a:pPr lvl="1">
              <a:spcBef>
                <a:spcPts val="0"/>
              </a:spcBef>
            </a:pPr>
            <a:r>
              <a:rPr lang="en-US" sz="2000" dirty="0"/>
              <a:t>Pressure: Aorta&gt;Ventricles&gt;Atria</a:t>
            </a:r>
          </a:p>
          <a:p>
            <a:pPr lvl="1">
              <a:spcBef>
                <a:spcPts val="0"/>
              </a:spcBef>
            </a:pPr>
            <a:r>
              <a:rPr lang="en-US" sz="2000" dirty="0"/>
              <a:t>Aortic valve close</a:t>
            </a:r>
          </a:p>
          <a:p>
            <a:pPr lvl="1">
              <a:spcBef>
                <a:spcPts val="0"/>
              </a:spcBef>
            </a:pPr>
            <a:r>
              <a:rPr lang="en-US" sz="2000" dirty="0"/>
              <a:t>No change in volume</a:t>
            </a:r>
          </a:p>
          <a:p>
            <a:pPr marL="0" indent="0">
              <a:spcBef>
                <a:spcPts val="0"/>
              </a:spcBef>
              <a:buNone/>
            </a:pPr>
            <a:r>
              <a:rPr lang="en-US" sz="2400" dirty="0">
                <a:solidFill>
                  <a:srgbClr val="FF0000"/>
                </a:solidFill>
              </a:rPr>
              <a:t>Late Ventricular Diastole (Ventricular Filling)</a:t>
            </a:r>
          </a:p>
          <a:p>
            <a:pPr lvl="1">
              <a:spcBef>
                <a:spcPts val="0"/>
              </a:spcBef>
            </a:pPr>
            <a:r>
              <a:rPr lang="en-US" sz="2000" dirty="0"/>
              <a:t>Ventricles finish relaxing</a:t>
            </a:r>
          </a:p>
          <a:p>
            <a:pPr lvl="1">
              <a:spcBef>
                <a:spcPts val="0"/>
              </a:spcBef>
            </a:pPr>
            <a:r>
              <a:rPr lang="en-US" sz="2000" dirty="0"/>
              <a:t>Pressure: Atria &gt; Ventricles</a:t>
            </a:r>
          </a:p>
          <a:p>
            <a:pPr lvl="1">
              <a:spcBef>
                <a:spcPts val="0"/>
              </a:spcBef>
            </a:pPr>
            <a:r>
              <a:rPr lang="en-US" sz="2000" dirty="0"/>
              <a:t>AV valve open</a:t>
            </a:r>
          </a:p>
          <a:p>
            <a:pPr lvl="1">
              <a:spcBef>
                <a:spcPts val="0"/>
              </a:spcBef>
            </a:pPr>
            <a:r>
              <a:rPr lang="en-US" sz="2000" dirty="0"/>
              <a:t>Blood (70%) fills ventricles</a:t>
            </a:r>
          </a:p>
        </p:txBody>
      </p:sp>
    </p:spTree>
    <p:extLst>
      <p:ext uri="{BB962C8B-B14F-4D97-AF65-F5344CB8AC3E}">
        <p14:creationId xmlns:p14="http://schemas.microsoft.com/office/powerpoint/2010/main" val="33232963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Next Tutorial (Dec 3</a:t>
            </a:r>
            <a:r>
              <a:rPr lang="en-CA" sz="4800" b="1" baseline="30000" dirty="0">
                <a:solidFill>
                  <a:srgbClr val="4F2683"/>
                </a:solidFill>
                <a:latin typeface="Calibri" panose="020F0502020204030204" pitchFamily="34" charset="0"/>
                <a:cs typeface="Calibri" panose="020F0502020204030204" pitchFamily="34" charset="0"/>
              </a:rPr>
              <a:t>rd</a:t>
            </a:r>
            <a:r>
              <a:rPr lang="en-CA" sz="4800" b="1" dirty="0">
                <a:solidFill>
                  <a:srgbClr val="4F2683"/>
                </a:solidFill>
                <a:latin typeface="Calibri" panose="020F0502020204030204" pitchFamily="34" charset="0"/>
                <a:cs typeface="Calibri" panose="020F0502020204030204" pitchFamily="34" charset="0"/>
              </a:rPr>
              <a:t>)</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US" dirty="0"/>
              <a:t>More Cardio physiology!</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16945986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a:xfrm>
            <a:off x="1524000" y="1122363"/>
            <a:ext cx="9144000" cy="1563687"/>
          </a:xfrm>
        </p:spPr>
        <p:txBody>
          <a:bodyPr/>
          <a:lstStyle/>
          <a:p>
            <a:r>
              <a:rPr lang="en-US" sz="4800" b="1" dirty="0">
                <a:solidFill>
                  <a:srgbClr val="4F2683"/>
                </a:solidFill>
                <a:latin typeface="+mn-lt"/>
              </a:rPr>
              <a:t>What Questions Do You Have?</a:t>
            </a:r>
            <a:endParaRPr lang="en-CA"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
        <p:nvSpPr>
          <p:cNvPr id="5" name="Title 1">
            <a:extLst>
              <a:ext uri="{FF2B5EF4-FFF2-40B4-BE49-F238E27FC236}">
                <a16:creationId xmlns:a16="http://schemas.microsoft.com/office/drawing/2014/main" id="{6418100E-72EE-4A94-A570-57CCE6C92F9E}"/>
              </a:ext>
            </a:extLst>
          </p:cNvPr>
          <p:cNvSpPr txBox="1">
            <a:spLocks/>
          </p:cNvSpPr>
          <p:nvPr/>
        </p:nvSpPr>
        <p:spPr>
          <a:xfrm>
            <a:off x="1209675" y="3155078"/>
            <a:ext cx="9772650" cy="142395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CA" sz="3200" dirty="0">
                <a:latin typeface="+mn-lt"/>
              </a:rPr>
              <a:t>You can ask in the </a:t>
            </a:r>
            <a:r>
              <a:rPr lang="en-CA" sz="3200" b="1" dirty="0">
                <a:solidFill>
                  <a:srgbClr val="4F2270"/>
                </a:solidFill>
                <a:latin typeface="+mn-lt"/>
              </a:rPr>
              <a:t>Owl forums</a:t>
            </a:r>
            <a:r>
              <a:rPr lang="en-CA" sz="3200" dirty="0">
                <a:latin typeface="+mn-lt"/>
              </a:rPr>
              <a:t> as well!</a:t>
            </a:r>
          </a:p>
          <a:p>
            <a:endParaRPr lang="en-CA" sz="3200" dirty="0">
              <a:latin typeface="+mn-lt"/>
            </a:endParaRPr>
          </a:p>
          <a:p>
            <a:r>
              <a:rPr lang="en-CA" sz="3200" dirty="0">
                <a:latin typeface="+mn-lt"/>
              </a:rPr>
              <a:t>Also anonymously ask questions in the </a:t>
            </a:r>
            <a:r>
              <a:rPr lang="en-CA" sz="3200" b="1" dirty="0">
                <a:solidFill>
                  <a:srgbClr val="4F2270"/>
                </a:solidFill>
                <a:latin typeface="+mn-lt"/>
              </a:rPr>
              <a:t>online </a:t>
            </a:r>
            <a:r>
              <a:rPr lang="en-CA" sz="3200" b="1" dirty="0" err="1">
                <a:solidFill>
                  <a:srgbClr val="4F2270"/>
                </a:solidFill>
                <a:latin typeface="+mn-lt"/>
              </a:rPr>
              <a:t>dropbox</a:t>
            </a:r>
            <a:r>
              <a:rPr lang="en-CA" sz="3200" dirty="0">
                <a:latin typeface="+mn-lt"/>
              </a:rPr>
              <a:t>!! </a:t>
            </a:r>
          </a:p>
        </p:txBody>
      </p:sp>
    </p:spTree>
    <p:extLst>
      <p:ext uri="{BB962C8B-B14F-4D97-AF65-F5344CB8AC3E}">
        <p14:creationId xmlns:p14="http://schemas.microsoft.com/office/powerpoint/2010/main" val="2283874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Your TA reminding you…</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0"/>
            <a:ext cx="10515600" cy="4415169"/>
          </a:xfrm>
        </p:spPr>
        <p:txBody>
          <a:bodyPr>
            <a:normAutofit fontScale="70000" lnSpcReduction="20000"/>
          </a:bodyPr>
          <a:lstStyle/>
          <a:p>
            <a:r>
              <a:rPr lang="en-CA" sz="3200" b="1" dirty="0">
                <a:solidFill>
                  <a:srgbClr val="4F2683"/>
                </a:solidFill>
              </a:rPr>
              <a:t>2</a:t>
            </a:r>
            <a:r>
              <a:rPr lang="en-CA" sz="3200" b="1" baseline="30000" dirty="0">
                <a:solidFill>
                  <a:srgbClr val="4F2683"/>
                </a:solidFill>
              </a:rPr>
              <a:t>nd</a:t>
            </a:r>
            <a:r>
              <a:rPr lang="en-CA" sz="3200" b="1" dirty="0">
                <a:solidFill>
                  <a:srgbClr val="4F2683"/>
                </a:solidFill>
              </a:rPr>
              <a:t> </a:t>
            </a:r>
            <a:r>
              <a:rPr lang="en-CA" sz="3200" b="1" dirty="0" err="1">
                <a:solidFill>
                  <a:srgbClr val="4F2683"/>
                </a:solidFill>
              </a:rPr>
              <a:t>Peerwise</a:t>
            </a:r>
            <a:r>
              <a:rPr lang="en-CA" sz="3200" b="1" dirty="0">
                <a:solidFill>
                  <a:srgbClr val="4F2683"/>
                </a:solidFill>
              </a:rPr>
              <a:t> assignment </a:t>
            </a:r>
            <a:r>
              <a:rPr lang="en-CA" sz="3200" dirty="0">
                <a:solidFill>
                  <a:srgbClr val="FF0000"/>
                </a:solidFill>
              </a:rPr>
              <a:t>(1.5%)</a:t>
            </a:r>
          </a:p>
          <a:p>
            <a:pPr lvl="1"/>
            <a:r>
              <a:rPr lang="en-CA" sz="2800" dirty="0">
                <a:solidFill>
                  <a:srgbClr val="FF0000"/>
                </a:solidFill>
              </a:rPr>
              <a:t>Post 2 MC questions:</a:t>
            </a:r>
            <a:r>
              <a:rPr lang="en-CA" sz="2800" dirty="0">
                <a:solidFill>
                  <a:srgbClr val="4F2683"/>
                </a:solidFill>
              </a:rPr>
              <a:t> </a:t>
            </a:r>
            <a:r>
              <a:rPr lang="en-CA" sz="2800" dirty="0"/>
              <a:t>due Nov 27</a:t>
            </a:r>
            <a:r>
              <a:rPr lang="en-CA" sz="2800" baseline="30000" dirty="0"/>
              <a:t>th</a:t>
            </a:r>
            <a:r>
              <a:rPr lang="en-CA" sz="2800" dirty="0"/>
              <a:t> @ midnight</a:t>
            </a:r>
          </a:p>
          <a:p>
            <a:pPr lvl="1"/>
            <a:r>
              <a:rPr lang="en-CA" sz="2800" dirty="0">
                <a:solidFill>
                  <a:srgbClr val="FF0000"/>
                </a:solidFill>
              </a:rPr>
              <a:t>Answer 5 MC questions:</a:t>
            </a:r>
            <a:r>
              <a:rPr lang="en-CA" sz="2800" dirty="0"/>
              <a:t> due Nov 29</a:t>
            </a:r>
            <a:r>
              <a:rPr lang="en-CA" sz="2800" baseline="30000" dirty="0"/>
              <a:t>th</a:t>
            </a:r>
            <a:r>
              <a:rPr lang="en-CA" sz="2800" dirty="0"/>
              <a:t> @ midnight</a:t>
            </a:r>
          </a:p>
          <a:p>
            <a:pPr lvl="1"/>
            <a:r>
              <a:rPr lang="en-CA" sz="3200" dirty="0">
                <a:solidFill>
                  <a:srgbClr val="FF0000"/>
                </a:solidFill>
              </a:rPr>
              <a:t>Valid content: </a:t>
            </a:r>
            <a:r>
              <a:rPr lang="en-US" sz="3200" dirty="0"/>
              <a:t>autonomic nervous system, muscle and cardiovascular physiology</a:t>
            </a:r>
            <a:endParaRPr lang="en-CA" sz="3200" dirty="0"/>
          </a:p>
          <a:p>
            <a:r>
              <a:rPr lang="en-CA" sz="3200" b="1" dirty="0">
                <a:solidFill>
                  <a:srgbClr val="4F2683"/>
                </a:solidFill>
              </a:rPr>
              <a:t>2</a:t>
            </a:r>
            <a:r>
              <a:rPr lang="en-CA" sz="3200" b="1" baseline="30000" dirty="0">
                <a:solidFill>
                  <a:srgbClr val="4F2683"/>
                </a:solidFill>
              </a:rPr>
              <a:t>nd</a:t>
            </a:r>
            <a:r>
              <a:rPr lang="en-CA" sz="3200" b="1" dirty="0">
                <a:solidFill>
                  <a:srgbClr val="4F2683"/>
                </a:solidFill>
              </a:rPr>
              <a:t> Quiz </a:t>
            </a:r>
            <a:r>
              <a:rPr lang="en-CA" sz="3200" dirty="0">
                <a:solidFill>
                  <a:srgbClr val="FF0000"/>
                </a:solidFill>
              </a:rPr>
              <a:t>(1%)</a:t>
            </a:r>
          </a:p>
          <a:p>
            <a:pPr lvl="1"/>
            <a:r>
              <a:rPr lang="en-CA" sz="2800" dirty="0">
                <a:solidFill>
                  <a:srgbClr val="FF0000"/>
                </a:solidFill>
              </a:rPr>
              <a:t>Opens: </a:t>
            </a:r>
            <a:r>
              <a:rPr lang="en-CA" sz="2800" dirty="0"/>
              <a:t>Dec 2</a:t>
            </a:r>
            <a:r>
              <a:rPr lang="en-CA" sz="2800" baseline="30000" dirty="0"/>
              <a:t>nd</a:t>
            </a:r>
            <a:r>
              <a:rPr lang="en-CA" sz="2800" dirty="0"/>
              <a:t> @ 4pm</a:t>
            </a:r>
          </a:p>
          <a:p>
            <a:pPr lvl="1"/>
            <a:r>
              <a:rPr lang="en-CA" sz="2800" dirty="0">
                <a:solidFill>
                  <a:srgbClr val="FF0000"/>
                </a:solidFill>
              </a:rPr>
              <a:t>Closes: </a:t>
            </a:r>
            <a:r>
              <a:rPr lang="en-CA" sz="2800" dirty="0"/>
              <a:t>Dec 3</a:t>
            </a:r>
            <a:r>
              <a:rPr lang="en-CA" sz="2800" baseline="30000" dirty="0"/>
              <a:t>rd</a:t>
            </a:r>
            <a:r>
              <a:rPr lang="en-CA" sz="2800" dirty="0"/>
              <a:t> @ 4pm</a:t>
            </a:r>
          </a:p>
          <a:p>
            <a:r>
              <a:rPr lang="en-CA" sz="3200" b="1" dirty="0">
                <a:solidFill>
                  <a:srgbClr val="4F2683"/>
                </a:solidFill>
              </a:rPr>
              <a:t>2</a:t>
            </a:r>
            <a:r>
              <a:rPr lang="en-CA" sz="3200" b="1" baseline="30000" dirty="0">
                <a:solidFill>
                  <a:srgbClr val="4F2683"/>
                </a:solidFill>
              </a:rPr>
              <a:t>nd</a:t>
            </a:r>
            <a:r>
              <a:rPr lang="en-CA" sz="3200" b="1" dirty="0">
                <a:solidFill>
                  <a:srgbClr val="4F2683"/>
                </a:solidFill>
              </a:rPr>
              <a:t> Midterm </a:t>
            </a:r>
            <a:r>
              <a:rPr lang="en-CA" sz="3200" dirty="0">
                <a:solidFill>
                  <a:srgbClr val="FF0000"/>
                </a:solidFill>
              </a:rPr>
              <a:t>(15%)</a:t>
            </a:r>
          </a:p>
          <a:p>
            <a:pPr lvl="1"/>
            <a:r>
              <a:rPr lang="en-CA" sz="2800" dirty="0">
                <a:solidFill>
                  <a:srgbClr val="FF0000"/>
                </a:solidFill>
              </a:rPr>
              <a:t>When: </a:t>
            </a:r>
            <a:r>
              <a:rPr lang="en-CA" sz="2800" dirty="0"/>
              <a:t>Dec 19</a:t>
            </a:r>
            <a:r>
              <a:rPr lang="en-CA" sz="2800" baseline="30000" dirty="0"/>
              <a:t>th</a:t>
            </a:r>
            <a:r>
              <a:rPr lang="en-CA" sz="2800" dirty="0"/>
              <a:t> @ 9am-10am</a:t>
            </a:r>
          </a:p>
          <a:p>
            <a:pPr lvl="1"/>
            <a:r>
              <a:rPr lang="en-CA" sz="2800" b="1" dirty="0">
                <a:solidFill>
                  <a:srgbClr val="4F2270"/>
                </a:solidFill>
              </a:rPr>
              <a:t>Room Assignments:</a:t>
            </a:r>
          </a:p>
          <a:p>
            <a:pPr lvl="2"/>
            <a:r>
              <a:rPr lang="en-CA" sz="2400" dirty="0">
                <a:solidFill>
                  <a:srgbClr val="FF0000"/>
                </a:solidFill>
              </a:rPr>
              <a:t>ABBA-GANE</a:t>
            </a:r>
            <a:r>
              <a:rPr lang="en-CA" sz="2400" dirty="0"/>
              <a:t>: Alumni Hall 15</a:t>
            </a:r>
          </a:p>
          <a:p>
            <a:pPr lvl="2"/>
            <a:r>
              <a:rPr lang="en-CA" sz="2400" dirty="0">
                <a:solidFill>
                  <a:srgbClr val="FF0000"/>
                </a:solidFill>
              </a:rPr>
              <a:t>GHAB-POSA</a:t>
            </a:r>
            <a:r>
              <a:rPr lang="en-CA" sz="2400" dirty="0"/>
              <a:t>: Alumni Hall 201</a:t>
            </a:r>
          </a:p>
          <a:p>
            <a:pPr lvl="2"/>
            <a:r>
              <a:rPr lang="en-CA" sz="2400" dirty="0">
                <a:solidFill>
                  <a:srgbClr val="FF0000"/>
                </a:solidFill>
              </a:rPr>
              <a:t>PRIM-WOOD</a:t>
            </a:r>
            <a:r>
              <a:rPr lang="en-CA" sz="2400" dirty="0"/>
              <a:t>: Alumni Hall Stage</a:t>
            </a:r>
          </a:p>
          <a:p>
            <a:pPr lvl="2"/>
            <a:r>
              <a:rPr lang="en-CA" sz="2400" dirty="0">
                <a:solidFill>
                  <a:srgbClr val="FF0000"/>
                </a:solidFill>
              </a:rPr>
              <a:t>WU-ZIA</a:t>
            </a:r>
            <a:r>
              <a:rPr lang="en-CA" sz="2400" dirty="0"/>
              <a:t>: Somerville House 2316</a:t>
            </a:r>
          </a:p>
          <a:p>
            <a:pPr lvl="1"/>
            <a:r>
              <a:rPr lang="en-CA" sz="2800" dirty="0">
                <a:solidFill>
                  <a:srgbClr val="FF0000"/>
                </a:solidFill>
              </a:rPr>
              <a:t>Review session: </a:t>
            </a:r>
            <a:r>
              <a:rPr lang="en-CA" sz="2800" dirty="0"/>
              <a:t>Monday</a:t>
            </a:r>
            <a:r>
              <a:rPr lang="en-CA" sz="2800" dirty="0">
                <a:solidFill>
                  <a:srgbClr val="FF0000"/>
                </a:solidFill>
              </a:rPr>
              <a:t> </a:t>
            </a:r>
            <a:r>
              <a:rPr lang="en-CA" sz="2800" dirty="0"/>
              <a:t>Dec 16</a:t>
            </a:r>
            <a:r>
              <a:rPr lang="en-CA" sz="2800" baseline="30000" dirty="0"/>
              <a:t>th</a:t>
            </a:r>
            <a:r>
              <a:rPr lang="en-CA" sz="2800" dirty="0"/>
              <a:t> from 6-8pm (Auditorium B University Hospital)</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2093683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199662"/>
            <a:ext cx="10515600" cy="1097915"/>
          </a:xfrm>
        </p:spPr>
        <p:txBody>
          <a:bodyPr/>
          <a:lstStyle/>
          <a:p>
            <a:pPr algn="ctr"/>
            <a:r>
              <a:rPr lang="en-CA" sz="4800" b="1" dirty="0">
                <a:solidFill>
                  <a:srgbClr val="4F2683"/>
                </a:solidFill>
                <a:latin typeface="Calibri" panose="020F0502020204030204" pitchFamily="34" charset="0"/>
                <a:cs typeface="Calibri" panose="020F0502020204030204" pitchFamily="34" charset="0"/>
              </a:rPr>
              <a:t>Today</a:t>
            </a:r>
            <a:endParaRPr lang="en-CA" b="1" dirty="0">
              <a:solidFill>
                <a:srgbClr val="4F2683"/>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5E9031E-8B74-4CC0-9372-753BF492B5DC}"/>
              </a:ext>
            </a:extLst>
          </p:cNvPr>
          <p:cNvSpPr>
            <a:spLocks noGrp="1"/>
          </p:cNvSpPr>
          <p:nvPr>
            <p:ph idx="1"/>
          </p:nvPr>
        </p:nvSpPr>
        <p:spPr>
          <a:xfrm>
            <a:off x="838200" y="1524001"/>
            <a:ext cx="10515600" cy="4415170"/>
          </a:xfrm>
        </p:spPr>
        <p:txBody>
          <a:bodyPr>
            <a:normAutofit/>
          </a:bodyPr>
          <a:lstStyle/>
          <a:p>
            <a:r>
              <a:rPr lang="en-CA" sz="3200" dirty="0"/>
              <a:t>Group work activity</a:t>
            </a:r>
          </a:p>
          <a:p>
            <a:r>
              <a:rPr lang="en-CA" sz="3200" dirty="0"/>
              <a:t>Learning </a:t>
            </a:r>
            <a:r>
              <a:rPr lang="en-CA" sz="3200" dirty="0" err="1"/>
              <a:t>Catalytics</a:t>
            </a:r>
            <a:r>
              <a:rPr lang="en-CA" sz="3200" dirty="0"/>
              <a:t> Question</a:t>
            </a:r>
          </a:p>
          <a:p>
            <a:r>
              <a:rPr lang="en-US" sz="3200" dirty="0"/>
              <a:t>Cardiovascular anatomy</a:t>
            </a:r>
            <a:endParaRPr lang="en-CA" sz="3200" dirty="0"/>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Tree>
    <p:extLst>
      <p:ext uri="{BB962C8B-B14F-4D97-AF65-F5344CB8AC3E}">
        <p14:creationId xmlns:p14="http://schemas.microsoft.com/office/powerpoint/2010/main" val="38548722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Group Work</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687464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199" y="273790"/>
            <a:ext cx="10515600" cy="1538231"/>
          </a:xfrm>
        </p:spPr>
        <p:txBody>
          <a:bodyPr>
            <a:noAutofit/>
          </a:bodyPr>
          <a:lstStyle/>
          <a:p>
            <a:pPr algn="ctr"/>
            <a:r>
              <a:rPr lang="en-US" sz="3200" b="1" dirty="0">
                <a:solidFill>
                  <a:srgbClr val="4F2683"/>
                </a:solidFill>
                <a:latin typeface="Calibri" panose="020F0502020204030204" pitchFamily="34" charset="0"/>
                <a:cs typeface="Calibri" panose="020F0502020204030204" pitchFamily="34" charset="0"/>
              </a:rPr>
              <a:t>Teach each other the cardiac cycle using the flip chart paper provided! Each member should teach one part of the cycle to the rest of the group.</a:t>
            </a: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sp>
        <p:nvSpPr>
          <p:cNvPr id="6" name="Content Placeholder 2">
            <a:extLst>
              <a:ext uri="{FF2B5EF4-FFF2-40B4-BE49-F238E27FC236}">
                <a16:creationId xmlns:a16="http://schemas.microsoft.com/office/drawing/2014/main" id="{F64F6876-BDFD-4B29-A123-FCA791E53726}"/>
              </a:ext>
            </a:extLst>
          </p:cNvPr>
          <p:cNvSpPr>
            <a:spLocks noGrp="1"/>
          </p:cNvSpPr>
          <p:nvPr>
            <p:ph idx="1"/>
          </p:nvPr>
        </p:nvSpPr>
        <p:spPr>
          <a:xfrm>
            <a:off x="838199" y="1812021"/>
            <a:ext cx="10515600" cy="3356421"/>
          </a:xfrm>
        </p:spPr>
        <p:txBody>
          <a:bodyPr>
            <a:normAutofit/>
          </a:bodyPr>
          <a:lstStyle/>
          <a:p>
            <a:r>
              <a:rPr lang="en-CA" dirty="0"/>
              <a:t>If you don’t fully understand that’s okay, try your best!</a:t>
            </a:r>
          </a:p>
          <a:p>
            <a:r>
              <a:rPr lang="en-CA" dirty="0"/>
              <a:t>You can refer to your notes</a:t>
            </a:r>
          </a:p>
          <a:p>
            <a:r>
              <a:rPr lang="en-CA" dirty="0"/>
              <a:t>Please take a picture and send me an email:</a:t>
            </a:r>
          </a:p>
          <a:p>
            <a:pPr lvl="1"/>
            <a:r>
              <a:rPr lang="en-CA" dirty="0"/>
              <a:t>greydon.gilmore@gmail.com</a:t>
            </a:r>
          </a:p>
        </p:txBody>
      </p:sp>
    </p:spTree>
    <p:extLst>
      <p:ext uri="{BB962C8B-B14F-4D97-AF65-F5344CB8AC3E}">
        <p14:creationId xmlns:p14="http://schemas.microsoft.com/office/powerpoint/2010/main" val="2198423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6809"/>
            <a:ext cx="10515600" cy="773798"/>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Cardiac Cycle</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12" name="Picture 11">
            <a:extLst>
              <a:ext uri="{FF2B5EF4-FFF2-40B4-BE49-F238E27FC236}">
                <a16:creationId xmlns:a16="http://schemas.microsoft.com/office/drawing/2014/main" id="{904F545D-68F5-47BB-AD05-6C97B1A4A910}"/>
              </a:ext>
            </a:extLst>
          </p:cNvPr>
          <p:cNvPicPr>
            <a:picLocks noChangeAspect="1"/>
          </p:cNvPicPr>
          <p:nvPr/>
        </p:nvPicPr>
        <p:blipFill>
          <a:blip r:embed="rId3"/>
          <a:stretch>
            <a:fillRect/>
          </a:stretch>
        </p:blipFill>
        <p:spPr>
          <a:xfrm>
            <a:off x="6479178" y="740418"/>
            <a:ext cx="4874622" cy="5281660"/>
          </a:xfrm>
          <a:prstGeom prst="rect">
            <a:avLst/>
          </a:prstGeom>
        </p:spPr>
      </p:pic>
      <p:sp>
        <p:nvSpPr>
          <p:cNvPr id="13" name="Content Placeholder 2">
            <a:extLst>
              <a:ext uri="{FF2B5EF4-FFF2-40B4-BE49-F238E27FC236}">
                <a16:creationId xmlns:a16="http://schemas.microsoft.com/office/drawing/2014/main" id="{9396762C-0401-4E68-8593-3C669D1A0156}"/>
              </a:ext>
            </a:extLst>
          </p:cNvPr>
          <p:cNvSpPr>
            <a:spLocks noGrp="1"/>
          </p:cNvSpPr>
          <p:nvPr>
            <p:ph idx="1"/>
          </p:nvPr>
        </p:nvSpPr>
        <p:spPr>
          <a:xfrm>
            <a:off x="229403" y="780607"/>
            <a:ext cx="6150531" cy="4718210"/>
          </a:xfrm>
        </p:spPr>
        <p:txBody>
          <a:bodyPr>
            <a:noAutofit/>
          </a:bodyPr>
          <a:lstStyle/>
          <a:p>
            <a:pPr marL="0" indent="0">
              <a:spcBef>
                <a:spcPts val="0"/>
              </a:spcBef>
              <a:buNone/>
            </a:pPr>
            <a:r>
              <a:rPr lang="en-US" sz="2400" dirty="0">
                <a:solidFill>
                  <a:srgbClr val="FF0000"/>
                </a:solidFill>
              </a:rPr>
              <a:t>Atrial Systole (Atrial Contraction)</a:t>
            </a:r>
          </a:p>
          <a:p>
            <a:pPr lvl="1">
              <a:spcBef>
                <a:spcPts val="0"/>
              </a:spcBef>
            </a:pPr>
            <a:r>
              <a:rPr lang="en-US" sz="1800" dirty="0"/>
              <a:t>P-wave: Atria contract</a:t>
            </a:r>
          </a:p>
          <a:p>
            <a:pPr lvl="1">
              <a:spcBef>
                <a:spcPts val="0"/>
              </a:spcBef>
            </a:pPr>
            <a:r>
              <a:rPr lang="en-US" sz="1800" dirty="0"/>
              <a:t>Pressure: Atria &gt; Ventricles</a:t>
            </a:r>
          </a:p>
          <a:p>
            <a:pPr lvl="1">
              <a:spcBef>
                <a:spcPts val="0"/>
              </a:spcBef>
            </a:pPr>
            <a:r>
              <a:rPr lang="en-US" sz="1800" dirty="0"/>
              <a:t>AV valve already open</a:t>
            </a:r>
          </a:p>
          <a:p>
            <a:pPr lvl="1">
              <a:spcBef>
                <a:spcPts val="0"/>
              </a:spcBef>
            </a:pPr>
            <a:r>
              <a:rPr lang="en-US" sz="1800" dirty="0"/>
              <a:t>Blood (30%) fills ventricles to EDV</a:t>
            </a:r>
          </a:p>
          <a:p>
            <a:pPr marL="0" indent="0">
              <a:spcBef>
                <a:spcPts val="0"/>
              </a:spcBef>
              <a:buNone/>
            </a:pPr>
            <a:r>
              <a:rPr lang="en-US" sz="2400" dirty="0">
                <a:solidFill>
                  <a:srgbClr val="FF0000"/>
                </a:solidFill>
              </a:rPr>
              <a:t>Early Ventricular Systole (</a:t>
            </a:r>
            <a:r>
              <a:rPr lang="en-US" sz="2400" dirty="0" err="1">
                <a:solidFill>
                  <a:srgbClr val="FF0000"/>
                </a:solidFill>
              </a:rPr>
              <a:t>Isovol</a:t>
            </a:r>
            <a:r>
              <a:rPr lang="en-US" sz="2400" dirty="0">
                <a:solidFill>
                  <a:srgbClr val="FF0000"/>
                </a:solidFill>
              </a:rPr>
              <a:t>. Contraction)</a:t>
            </a:r>
          </a:p>
          <a:p>
            <a:pPr lvl="1">
              <a:spcBef>
                <a:spcPts val="0"/>
              </a:spcBef>
            </a:pPr>
            <a:r>
              <a:rPr lang="en-US" sz="1800" dirty="0"/>
              <a:t>QRS: Ventricles begin to contract</a:t>
            </a:r>
          </a:p>
          <a:p>
            <a:pPr lvl="1">
              <a:spcBef>
                <a:spcPts val="0"/>
              </a:spcBef>
            </a:pPr>
            <a:r>
              <a:rPr lang="en-US" sz="1800" dirty="0"/>
              <a:t>Pressure: Aorta &gt; Ventricles &gt; Atria</a:t>
            </a:r>
          </a:p>
          <a:p>
            <a:pPr lvl="1">
              <a:spcBef>
                <a:spcPts val="0"/>
              </a:spcBef>
            </a:pPr>
            <a:r>
              <a:rPr lang="en-US" sz="1800" dirty="0"/>
              <a:t>AV valve close </a:t>
            </a:r>
          </a:p>
          <a:p>
            <a:pPr lvl="1">
              <a:spcBef>
                <a:spcPts val="0"/>
              </a:spcBef>
            </a:pPr>
            <a:r>
              <a:rPr lang="en-US" sz="1800" dirty="0"/>
              <a:t>No change in volume</a:t>
            </a:r>
          </a:p>
          <a:p>
            <a:pPr marL="0" indent="0">
              <a:spcBef>
                <a:spcPts val="0"/>
              </a:spcBef>
              <a:buNone/>
            </a:pPr>
            <a:r>
              <a:rPr lang="en-US" sz="2400" dirty="0">
                <a:solidFill>
                  <a:srgbClr val="FF0000"/>
                </a:solidFill>
              </a:rPr>
              <a:t>Ventricular Systole (Ventricular Ejection)</a:t>
            </a:r>
          </a:p>
          <a:p>
            <a:pPr lvl="1">
              <a:spcBef>
                <a:spcPts val="0"/>
              </a:spcBef>
            </a:pPr>
            <a:r>
              <a:rPr lang="en-US" sz="1800" dirty="0"/>
              <a:t>Ventricles finish contracting</a:t>
            </a:r>
          </a:p>
          <a:p>
            <a:pPr lvl="1">
              <a:spcBef>
                <a:spcPts val="0"/>
              </a:spcBef>
            </a:pPr>
            <a:r>
              <a:rPr lang="en-US" sz="1800" dirty="0"/>
              <a:t>Pressure: Ventricles &gt; Aorta</a:t>
            </a:r>
          </a:p>
          <a:p>
            <a:pPr lvl="1">
              <a:spcBef>
                <a:spcPts val="0"/>
              </a:spcBef>
            </a:pPr>
            <a:r>
              <a:rPr lang="en-US" sz="1800" dirty="0"/>
              <a:t>Aortic valve open</a:t>
            </a:r>
          </a:p>
          <a:p>
            <a:pPr lvl="1">
              <a:spcBef>
                <a:spcPts val="0"/>
              </a:spcBef>
            </a:pPr>
            <a:r>
              <a:rPr lang="en-US" sz="1800" dirty="0"/>
              <a:t>Blood leaves ventricles to ESV</a:t>
            </a:r>
          </a:p>
          <a:p>
            <a:pPr lvl="1">
              <a:spcBef>
                <a:spcPts val="0"/>
              </a:spcBef>
            </a:pPr>
            <a:r>
              <a:rPr lang="en-US" sz="1800" dirty="0"/>
              <a:t>T-wave</a:t>
            </a:r>
          </a:p>
        </p:txBody>
      </p:sp>
    </p:spTree>
    <p:extLst>
      <p:ext uri="{BB962C8B-B14F-4D97-AF65-F5344CB8AC3E}">
        <p14:creationId xmlns:p14="http://schemas.microsoft.com/office/powerpoint/2010/main" val="14342199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89FF-BCE4-4704-8E35-325DDF40F8F9}"/>
              </a:ext>
            </a:extLst>
          </p:cNvPr>
          <p:cNvSpPr>
            <a:spLocks noGrp="1"/>
          </p:cNvSpPr>
          <p:nvPr>
            <p:ph type="title"/>
          </p:nvPr>
        </p:nvSpPr>
        <p:spPr>
          <a:xfrm>
            <a:off x="838200" y="6809"/>
            <a:ext cx="10515600" cy="773798"/>
          </a:xfrm>
        </p:spPr>
        <p:txBody>
          <a:bodyPr>
            <a:normAutofit/>
          </a:bodyPr>
          <a:lstStyle/>
          <a:p>
            <a:pPr algn="ctr"/>
            <a:r>
              <a:rPr lang="en-CA" sz="4800" b="1" dirty="0">
                <a:solidFill>
                  <a:srgbClr val="4F2683"/>
                </a:solidFill>
                <a:latin typeface="Calibri" panose="020F0502020204030204" pitchFamily="34" charset="0"/>
                <a:cs typeface="Calibri" panose="020F0502020204030204" pitchFamily="34" charset="0"/>
              </a:rPr>
              <a:t>Cardiac Cycle</a:t>
            </a:r>
            <a:endParaRPr lang="en-CA" b="1" dirty="0">
              <a:solidFill>
                <a:srgbClr val="4F2683"/>
              </a:solidFill>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F3504490-203F-4C81-BA91-C9DBC4D311D1}"/>
              </a:ext>
            </a:extLst>
          </p:cNvPr>
          <p:cNvSpPr/>
          <p:nvPr/>
        </p:nvSpPr>
        <p:spPr>
          <a:xfrm>
            <a:off x="0" y="6015788"/>
            <a:ext cx="12192000" cy="842211"/>
          </a:xfrm>
          <a:prstGeom prst="rect">
            <a:avLst/>
          </a:prstGeom>
          <a:solidFill>
            <a:srgbClr val="4F26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306D8F3A-AD09-4BBB-A04C-73C1726F3C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03" y="6092405"/>
            <a:ext cx="2905683" cy="688976"/>
          </a:xfrm>
          <a:prstGeom prst="rect">
            <a:avLst/>
          </a:prstGeom>
        </p:spPr>
      </p:pic>
      <p:pic>
        <p:nvPicPr>
          <p:cNvPr id="12" name="Picture 11">
            <a:extLst>
              <a:ext uri="{FF2B5EF4-FFF2-40B4-BE49-F238E27FC236}">
                <a16:creationId xmlns:a16="http://schemas.microsoft.com/office/drawing/2014/main" id="{904F545D-68F5-47BB-AD05-6C97B1A4A910}"/>
              </a:ext>
            </a:extLst>
          </p:cNvPr>
          <p:cNvPicPr>
            <a:picLocks noChangeAspect="1"/>
          </p:cNvPicPr>
          <p:nvPr/>
        </p:nvPicPr>
        <p:blipFill>
          <a:blip r:embed="rId3"/>
          <a:stretch>
            <a:fillRect/>
          </a:stretch>
        </p:blipFill>
        <p:spPr>
          <a:xfrm>
            <a:off x="6479178" y="740418"/>
            <a:ext cx="4874622" cy="5281660"/>
          </a:xfrm>
          <a:prstGeom prst="rect">
            <a:avLst/>
          </a:prstGeom>
        </p:spPr>
      </p:pic>
      <p:sp>
        <p:nvSpPr>
          <p:cNvPr id="11" name="Content Placeholder 2">
            <a:extLst>
              <a:ext uri="{FF2B5EF4-FFF2-40B4-BE49-F238E27FC236}">
                <a16:creationId xmlns:a16="http://schemas.microsoft.com/office/drawing/2014/main" id="{D18B9071-641C-4ECC-92D0-53FADC92F5CF}"/>
              </a:ext>
            </a:extLst>
          </p:cNvPr>
          <p:cNvSpPr>
            <a:spLocks noGrp="1"/>
          </p:cNvSpPr>
          <p:nvPr>
            <p:ph idx="1"/>
          </p:nvPr>
        </p:nvSpPr>
        <p:spPr>
          <a:xfrm>
            <a:off x="164324" y="780607"/>
            <a:ext cx="6150531" cy="4718210"/>
          </a:xfrm>
        </p:spPr>
        <p:txBody>
          <a:bodyPr>
            <a:noAutofit/>
          </a:bodyPr>
          <a:lstStyle/>
          <a:p>
            <a:pPr marL="0" indent="0">
              <a:spcBef>
                <a:spcPts val="0"/>
              </a:spcBef>
              <a:buNone/>
            </a:pPr>
            <a:r>
              <a:rPr lang="en-US" sz="2400" dirty="0">
                <a:solidFill>
                  <a:srgbClr val="FF0000"/>
                </a:solidFill>
              </a:rPr>
              <a:t>Early Ventricular Diastole (</a:t>
            </a:r>
            <a:r>
              <a:rPr lang="en-US" sz="2400" dirty="0" err="1">
                <a:solidFill>
                  <a:srgbClr val="FF0000"/>
                </a:solidFill>
              </a:rPr>
              <a:t>Isovol</a:t>
            </a:r>
            <a:r>
              <a:rPr lang="en-US" sz="2400" dirty="0">
                <a:solidFill>
                  <a:srgbClr val="FF0000"/>
                </a:solidFill>
              </a:rPr>
              <a:t>. Relaxation)</a:t>
            </a:r>
          </a:p>
          <a:p>
            <a:pPr lvl="1">
              <a:spcBef>
                <a:spcPts val="0"/>
              </a:spcBef>
            </a:pPr>
            <a:r>
              <a:rPr lang="en-US" sz="2000" dirty="0"/>
              <a:t>Ventricles relax</a:t>
            </a:r>
          </a:p>
          <a:p>
            <a:pPr lvl="1">
              <a:spcBef>
                <a:spcPts val="0"/>
              </a:spcBef>
            </a:pPr>
            <a:r>
              <a:rPr lang="en-US" sz="2000" dirty="0"/>
              <a:t>Pressure: Aorta&gt;Ventricles&gt;Atria</a:t>
            </a:r>
          </a:p>
          <a:p>
            <a:pPr lvl="1">
              <a:spcBef>
                <a:spcPts val="0"/>
              </a:spcBef>
            </a:pPr>
            <a:r>
              <a:rPr lang="en-US" sz="2000" dirty="0"/>
              <a:t>Aortic valve close</a:t>
            </a:r>
          </a:p>
          <a:p>
            <a:pPr lvl="1">
              <a:spcBef>
                <a:spcPts val="0"/>
              </a:spcBef>
            </a:pPr>
            <a:r>
              <a:rPr lang="en-US" sz="2000" dirty="0"/>
              <a:t>No change in volume</a:t>
            </a:r>
          </a:p>
          <a:p>
            <a:pPr marL="0" indent="0">
              <a:spcBef>
                <a:spcPts val="0"/>
              </a:spcBef>
              <a:buNone/>
            </a:pPr>
            <a:r>
              <a:rPr lang="en-US" sz="2400" dirty="0">
                <a:solidFill>
                  <a:srgbClr val="FF0000"/>
                </a:solidFill>
              </a:rPr>
              <a:t>Late Ventricular Diastole (Ventricular Filling)</a:t>
            </a:r>
          </a:p>
          <a:p>
            <a:pPr lvl="1">
              <a:spcBef>
                <a:spcPts val="0"/>
              </a:spcBef>
            </a:pPr>
            <a:r>
              <a:rPr lang="en-US" sz="2000" dirty="0"/>
              <a:t>Ventricles finish relaxing</a:t>
            </a:r>
          </a:p>
          <a:p>
            <a:pPr lvl="1">
              <a:spcBef>
                <a:spcPts val="0"/>
              </a:spcBef>
            </a:pPr>
            <a:r>
              <a:rPr lang="en-US" sz="2000" dirty="0"/>
              <a:t>Pressure: Atria &gt; Ventricles</a:t>
            </a:r>
          </a:p>
          <a:p>
            <a:pPr lvl="1">
              <a:spcBef>
                <a:spcPts val="0"/>
              </a:spcBef>
            </a:pPr>
            <a:r>
              <a:rPr lang="en-US" sz="2000" dirty="0"/>
              <a:t>AV valve open</a:t>
            </a:r>
          </a:p>
          <a:p>
            <a:pPr lvl="1">
              <a:spcBef>
                <a:spcPts val="0"/>
              </a:spcBef>
            </a:pPr>
            <a:r>
              <a:rPr lang="en-US" sz="2000" dirty="0"/>
              <a:t>Blood (70%) fills ventricles</a:t>
            </a:r>
          </a:p>
        </p:txBody>
      </p:sp>
    </p:spTree>
    <p:extLst>
      <p:ext uri="{BB962C8B-B14F-4D97-AF65-F5344CB8AC3E}">
        <p14:creationId xmlns:p14="http://schemas.microsoft.com/office/powerpoint/2010/main" val="14114981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3CD9-321C-40C9-9494-CFE831AD8940}"/>
              </a:ext>
            </a:extLst>
          </p:cNvPr>
          <p:cNvSpPr>
            <a:spLocks noGrp="1"/>
          </p:cNvSpPr>
          <p:nvPr>
            <p:ph type="ctrTitle"/>
          </p:nvPr>
        </p:nvSpPr>
        <p:spPr/>
        <p:txBody>
          <a:bodyPr>
            <a:normAutofit/>
          </a:bodyPr>
          <a:lstStyle/>
          <a:p>
            <a:r>
              <a:rPr lang="en-CA" sz="4400" b="1" dirty="0">
                <a:solidFill>
                  <a:srgbClr val="4F2683"/>
                </a:solidFill>
                <a:latin typeface="+mn-lt"/>
              </a:rPr>
              <a:t>Learning Catalytic Question</a:t>
            </a:r>
            <a:endParaRPr lang="en-CA" sz="5400" b="1" dirty="0">
              <a:solidFill>
                <a:srgbClr val="4F2683"/>
              </a:solidFill>
              <a:latin typeface="+mn-lt"/>
            </a:endParaRPr>
          </a:p>
        </p:txBody>
      </p:sp>
      <p:pic>
        <p:nvPicPr>
          <p:cNvPr id="8" name="Picture 7">
            <a:extLst>
              <a:ext uri="{FF2B5EF4-FFF2-40B4-BE49-F238E27FC236}">
                <a16:creationId xmlns:a16="http://schemas.microsoft.com/office/drawing/2014/main" id="{85F65BB8-E734-49B4-AD01-CD9DA72F20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204" y="6091014"/>
            <a:ext cx="2905683" cy="694967"/>
          </a:xfrm>
          <a:prstGeom prst="rect">
            <a:avLst/>
          </a:prstGeom>
        </p:spPr>
      </p:pic>
    </p:spTree>
    <p:extLst>
      <p:ext uri="{BB962C8B-B14F-4D97-AF65-F5344CB8AC3E}">
        <p14:creationId xmlns:p14="http://schemas.microsoft.com/office/powerpoint/2010/main" val="3063730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ysiologyClass" id="{7CFCF621-4751-448A-833E-E1064E57DA35}" vid="{78377000-374C-4815-9BE0-DAE063ECF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2366</TotalTime>
  <Words>1049</Words>
  <Application>Microsoft Office PowerPoint</Application>
  <PresentationFormat>Widescreen</PresentationFormat>
  <Paragraphs>177</Paragraphs>
  <Slides>26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Wingdings</vt:lpstr>
      <vt:lpstr>Office Theme</vt:lpstr>
      <vt:lpstr>PowerPoint Presentation</vt:lpstr>
      <vt:lpstr>Tutorial 11 Sections 009/010</vt:lpstr>
      <vt:lpstr>Your TA reminding you…</vt:lpstr>
      <vt:lpstr>Today</vt:lpstr>
      <vt:lpstr>Group Work</vt:lpstr>
      <vt:lpstr>Teach each other the cardiac cycle using the flip chart paper provided! Each member should teach one part of the cycle to the rest of the group.</vt:lpstr>
      <vt:lpstr>Cardiac Cycle</vt:lpstr>
      <vt:lpstr>Cardiac Cycle</vt:lpstr>
      <vt:lpstr>Learning Catalytic Question</vt:lpstr>
      <vt:lpstr>The Cardiovascular System: General Function, Organization and Anatomy</vt:lpstr>
      <vt:lpstr>Functions of the cardiovascular system</vt:lpstr>
      <vt:lpstr>Blood volume distribution</vt:lpstr>
      <vt:lpstr>Heart Flow</vt:lpstr>
      <vt:lpstr>The _______ supply blood to the heart muscle itself.</vt:lpstr>
      <vt:lpstr>The _______ supply blood to the heart muscle itself.</vt:lpstr>
      <vt:lpstr>Which of the following is the correct sequence for the spread of cardiac action potentials?</vt:lpstr>
      <vt:lpstr>Which of the following is the correct sequence for the spread of cardiac action potentials?</vt:lpstr>
      <vt:lpstr>Significance Action Potential Direction</vt:lpstr>
      <vt:lpstr>Significance Action Potential Direction</vt:lpstr>
      <vt:lpstr>Signal Flow</vt:lpstr>
      <vt:lpstr>SA Node Action potential</vt:lpstr>
      <vt:lpstr>Compare/Contrast – Action Potentials</vt:lpstr>
      <vt:lpstr>Cardiac Cycle</vt:lpstr>
      <vt:lpstr>Cardiac Cycle</vt:lpstr>
      <vt:lpstr>Next Tutorial (Dec 3rd)</vt:lpstr>
      <vt:lpstr>What Questions Do You Have?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Greydon Gilmore</dc:creator>
  <cp:lastModifiedBy>Greydon Gilmore</cp:lastModifiedBy>
  <cp:revision>193</cp:revision>
  <dcterms:created xsi:type="dcterms:W3CDTF">2017-12-10T19:18:50Z</dcterms:created>
  <dcterms:modified xsi:type="dcterms:W3CDTF">2019-11-26T21:10:58Z</dcterms:modified>
</cp:coreProperties>
</file>